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1" r:id="rId13"/>
    <p:sldId id="272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0C30"/>
    <a:srgbClr val="EAC1C9"/>
    <a:srgbClr val="EF9CB3"/>
    <a:srgbClr val="03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3" d="100"/>
          <a:sy n="103" d="100"/>
        </p:scale>
        <p:origin x="9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72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88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67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0C6C2-0920-5866-C4D5-FE0D0A447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8E58A5-3DA1-795B-A01A-2CAF772BFC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03061-75BB-BE46-E528-01EA5A2E4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F47D3-2834-9685-4803-B2597C2B6A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71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image" Target="../media/image42.png"/><Relationship Id="rId21" Type="http://schemas.openxmlformats.org/officeDocument/2006/relationships/image" Target="../media/image17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44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image" Target="../media/image43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53.png"/><Relationship Id="rId3" Type="http://schemas.openxmlformats.org/officeDocument/2006/relationships/image" Target="../media/image45.png"/><Relationship Id="rId21" Type="http://schemas.openxmlformats.org/officeDocument/2006/relationships/image" Target="../media/image15.png"/><Relationship Id="rId7" Type="http://schemas.openxmlformats.org/officeDocument/2006/relationships/image" Target="../media/image49.png"/><Relationship Id="rId12" Type="http://schemas.openxmlformats.org/officeDocument/2006/relationships/image" Target="../media/image6.png"/><Relationship Id="rId17" Type="http://schemas.openxmlformats.org/officeDocument/2006/relationships/image" Target="../media/image50.png"/><Relationship Id="rId25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.png"/><Relationship Id="rId24" Type="http://schemas.openxmlformats.org/officeDocument/2006/relationships/image" Target="../media/image51.png"/><Relationship Id="rId5" Type="http://schemas.openxmlformats.org/officeDocument/2006/relationships/image" Target="../media/image47.png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55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image" Target="../media/image46.png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26" Type="http://schemas.openxmlformats.org/officeDocument/2006/relationships/image" Target="../media/image33.png"/><Relationship Id="rId3" Type="http://schemas.openxmlformats.org/officeDocument/2006/relationships/image" Target="../media/image58.png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1.png"/><Relationship Id="rId20" Type="http://schemas.openxmlformats.org/officeDocument/2006/relationships/image" Target="../media/image74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36" Type="http://schemas.openxmlformats.org/officeDocument/2006/relationships/image" Target="../media/image76.png"/><Relationship Id="rId10" Type="http://schemas.openxmlformats.org/officeDocument/2006/relationships/image" Target="../media/image65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75.png"/><Relationship Id="rId8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image" Target="../media/image77.png"/><Relationship Id="rId21" Type="http://schemas.openxmlformats.org/officeDocument/2006/relationships/image" Target="../media/image15.png"/><Relationship Id="rId7" Type="http://schemas.openxmlformats.org/officeDocument/2006/relationships/image" Target="../media/image81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5.png"/><Relationship Id="rId5" Type="http://schemas.openxmlformats.org/officeDocument/2006/relationships/image" Target="../media/image79.png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10" Type="http://schemas.openxmlformats.org/officeDocument/2006/relationships/image" Target="../media/image4.png"/><Relationship Id="rId19" Type="http://schemas.openxmlformats.org/officeDocument/2006/relationships/image" Target="../media/image13.png"/><Relationship Id="rId4" Type="http://schemas.openxmlformats.org/officeDocument/2006/relationships/image" Target="../media/image78.png"/><Relationship Id="rId9" Type="http://schemas.openxmlformats.org/officeDocument/2006/relationships/image" Target="../media/image82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image" Target="../media/image77.png"/><Relationship Id="rId21" Type="http://schemas.openxmlformats.org/officeDocument/2006/relationships/image" Target="../media/image15.png"/><Relationship Id="rId7" Type="http://schemas.openxmlformats.org/officeDocument/2006/relationships/image" Target="../media/image85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5.png"/><Relationship Id="rId5" Type="http://schemas.openxmlformats.org/officeDocument/2006/relationships/image" Target="../media/image83.png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10" Type="http://schemas.openxmlformats.org/officeDocument/2006/relationships/image" Target="../media/image4.png"/><Relationship Id="rId19" Type="http://schemas.openxmlformats.org/officeDocument/2006/relationships/image" Target="../media/image86.png"/><Relationship Id="rId4" Type="http://schemas.openxmlformats.org/officeDocument/2006/relationships/image" Target="../media/image78.png"/><Relationship Id="rId9" Type="http://schemas.openxmlformats.org/officeDocument/2006/relationships/image" Target="../media/image3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19.png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89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88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87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image" Target="../media/image77.png"/><Relationship Id="rId21" Type="http://schemas.openxmlformats.org/officeDocument/2006/relationships/image" Target="../media/image17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86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90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image" Target="../media/image78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Relationship Id="rId22" Type="http://schemas.openxmlformats.org/officeDocument/2006/relationships/image" Target="../media/image91.jp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26" Type="http://schemas.openxmlformats.org/officeDocument/2006/relationships/image" Target="../media/image5.png"/><Relationship Id="rId39" Type="http://schemas.openxmlformats.org/officeDocument/2006/relationships/image" Target="../media/image111.png"/><Relationship Id="rId21" Type="http://schemas.openxmlformats.org/officeDocument/2006/relationships/image" Target="../media/image109.png"/><Relationship Id="rId34" Type="http://schemas.openxmlformats.org/officeDocument/2006/relationships/image" Target="../media/image86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5" Type="http://schemas.openxmlformats.org/officeDocument/2006/relationships/image" Target="../media/image4.png"/><Relationship Id="rId33" Type="http://schemas.openxmlformats.org/officeDocument/2006/relationships/image" Target="../media/image12.png"/><Relationship Id="rId38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29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24" Type="http://schemas.openxmlformats.org/officeDocument/2006/relationships/image" Target="../media/image3.png"/><Relationship Id="rId32" Type="http://schemas.openxmlformats.org/officeDocument/2006/relationships/image" Target="../media/image11.png"/><Relationship Id="rId37" Type="http://schemas.openxmlformats.org/officeDocument/2006/relationships/image" Target="../media/image16.png"/><Relationship Id="rId40" Type="http://schemas.openxmlformats.org/officeDocument/2006/relationships/image" Target="../media/image112.svg"/><Relationship Id="rId5" Type="http://schemas.openxmlformats.org/officeDocument/2006/relationships/image" Target="../media/image93.png"/><Relationship Id="rId15" Type="http://schemas.openxmlformats.org/officeDocument/2006/relationships/image" Target="../media/image103.png"/><Relationship Id="rId23" Type="http://schemas.openxmlformats.org/officeDocument/2006/relationships/image" Target="../media/image2.png"/><Relationship Id="rId28" Type="http://schemas.openxmlformats.org/officeDocument/2006/relationships/image" Target="../media/image7.png"/><Relationship Id="rId36" Type="http://schemas.openxmlformats.org/officeDocument/2006/relationships/image" Target="../media/image15.png"/><Relationship Id="rId10" Type="http://schemas.openxmlformats.org/officeDocument/2006/relationships/image" Target="../media/image98.png"/><Relationship Id="rId19" Type="http://schemas.openxmlformats.org/officeDocument/2006/relationships/image" Target="../media/image107.png"/><Relationship Id="rId31" Type="http://schemas.openxmlformats.org/officeDocument/2006/relationships/image" Target="../media/image10.png"/><Relationship Id="rId4" Type="http://schemas.openxmlformats.org/officeDocument/2006/relationships/image" Target="../media/image78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10.png"/><Relationship Id="rId27" Type="http://schemas.openxmlformats.org/officeDocument/2006/relationships/image" Target="../media/image6.png"/><Relationship Id="rId30" Type="http://schemas.openxmlformats.org/officeDocument/2006/relationships/image" Target="../media/image9.png"/><Relationship Id="rId35" Type="http://schemas.openxmlformats.org/officeDocument/2006/relationships/image" Target="../media/image14.png"/><Relationship Id="rId8" Type="http://schemas.openxmlformats.org/officeDocument/2006/relationships/image" Target="../media/image96.png"/><Relationship Id="rId3" Type="http://schemas.openxmlformats.org/officeDocument/2006/relationships/image" Target="../media/image9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19.png"/><Relationship Id="rId21" Type="http://schemas.openxmlformats.org/officeDocument/2006/relationships/image" Target="../media/image11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9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87.png"/><Relationship Id="rId9" Type="http://schemas.openxmlformats.org/officeDocument/2006/relationships/image" Target="../media/image30.png"/><Relationship Id="rId14" Type="http://schemas.openxmlformats.org/officeDocument/2006/relationships/image" Target="../media/image113.png"/><Relationship Id="rId22" Type="http://schemas.openxmlformats.org/officeDocument/2006/relationships/image" Target="../media/image1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78.png"/><Relationship Id="rId21" Type="http://schemas.openxmlformats.org/officeDocument/2006/relationships/image" Target="../media/image116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86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23" Type="http://schemas.openxmlformats.org/officeDocument/2006/relationships/image" Target="../media/image118.jpeg"/><Relationship Id="rId10" Type="http://schemas.openxmlformats.org/officeDocument/2006/relationships/image" Target="../media/image7.png"/><Relationship Id="rId19" Type="http://schemas.openxmlformats.org/officeDocument/2006/relationships/image" Target="../media/image16.png"/><Relationship Id="rId4" Type="http://schemas.openxmlformats.org/officeDocument/2006/relationships/image" Target="../media/image9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Relationship Id="rId22" Type="http://schemas.openxmlformats.org/officeDocument/2006/relationships/image" Target="../media/image1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19.png"/><Relationship Id="rId21" Type="http://schemas.openxmlformats.org/officeDocument/2006/relationships/image" Target="../media/image119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9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87.png"/><Relationship Id="rId9" Type="http://schemas.openxmlformats.org/officeDocument/2006/relationships/image" Target="../media/image30.png"/><Relationship Id="rId14" Type="http://schemas.openxmlformats.org/officeDocument/2006/relationships/image" Target="../media/image113.png"/><Relationship Id="rId22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452842"/>
            <a:ext cx="9144000" cy="3729038"/>
          </a:xfrm>
          <a:prstGeom prst="rect">
            <a:avLst/>
          </a:prstGeom>
          <a:solidFill>
            <a:srgbClr val="C60C30"/>
          </a:solidFill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896" y="1784359"/>
            <a:ext cx="5186315" cy="2800795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1769" y="806769"/>
            <a:ext cx="46246" cy="40124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6293" y="204788"/>
            <a:ext cx="305819" cy="282072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9137" y="715221"/>
            <a:ext cx="10944" cy="35693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96011" y="714564"/>
            <a:ext cx="24122" cy="36863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6824" y="714564"/>
            <a:ext cx="24122" cy="36272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85840" y="816598"/>
            <a:ext cx="41332" cy="40653"/>
          </a:xfrm>
          <a:prstGeom prst="rect">
            <a:avLst/>
          </a:prstGeom>
        </p:spPr>
      </p:pic>
      <p:pic>
        <p:nvPicPr>
          <p:cNvPr id="1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6049" y="748324"/>
            <a:ext cx="41265" cy="41586"/>
          </a:xfrm>
          <a:prstGeom prst="rect">
            <a:avLst/>
          </a:prstGeom>
        </p:spPr>
      </p:pic>
      <p:pic>
        <p:nvPicPr>
          <p:cNvPr id="1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69091" y="781135"/>
            <a:ext cx="41049" cy="41203"/>
          </a:xfrm>
          <a:prstGeom prst="rect">
            <a:avLst/>
          </a:prstGeom>
        </p:spPr>
      </p:pic>
      <p:pic>
        <p:nvPicPr>
          <p:cNvPr id="13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11753" y="744485"/>
            <a:ext cx="47713" cy="45588"/>
          </a:xfrm>
          <a:prstGeom prst="rect">
            <a:avLst/>
          </a:prstGeom>
        </p:spPr>
      </p:pic>
      <p:pic>
        <p:nvPicPr>
          <p:cNvPr id="14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67718" y="769253"/>
            <a:ext cx="66728" cy="63917"/>
          </a:xfrm>
          <a:prstGeom prst="rect">
            <a:avLst/>
          </a:prstGeom>
        </p:spPr>
      </p:pic>
      <p:pic>
        <p:nvPicPr>
          <p:cNvPr id="15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99731" y="795725"/>
            <a:ext cx="46739" cy="49778"/>
          </a:xfrm>
          <a:prstGeom prst="rect">
            <a:avLst/>
          </a:prstGeom>
        </p:spPr>
      </p:pic>
      <p:pic>
        <p:nvPicPr>
          <p:cNvPr id="16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11725" y="711116"/>
            <a:ext cx="43676" cy="35563"/>
          </a:xfrm>
          <a:prstGeom prst="rect">
            <a:avLst/>
          </a:prstGeom>
        </p:spPr>
      </p:pic>
      <p:pic>
        <p:nvPicPr>
          <p:cNvPr id="17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18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833231" y="710892"/>
            <a:ext cx="46983" cy="49679"/>
          </a:xfrm>
          <a:prstGeom prst="rect">
            <a:avLst/>
          </a:prstGeom>
        </p:spPr>
      </p:pic>
      <p:pic>
        <p:nvPicPr>
          <p:cNvPr id="19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20" name="Text 1"/>
          <p:cNvSpPr/>
          <p:nvPr/>
        </p:nvSpPr>
        <p:spPr>
          <a:xfrm>
            <a:off x="81260" y="314325"/>
            <a:ext cx="7405687" cy="9334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3655"/>
              </a:lnSpc>
              <a:buNone/>
            </a:pPr>
            <a:r>
              <a:rPr lang="en-US" sz="30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СИЛА В ЕДИНСТВЕ,</a:t>
            </a:r>
            <a:endParaRPr lang="en-US" sz="3000" dirty="0"/>
          </a:p>
          <a:p>
            <a:pPr marL="0" indent="0" algn="l">
              <a:lnSpc>
                <a:spcPts val="3655"/>
              </a:lnSpc>
              <a:buNone/>
            </a:pPr>
            <a:r>
              <a:rPr lang="en-US" sz="30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УВЕРЕННОСТЬ — В ПОДДЕРЖКЕ!</a:t>
            </a:r>
            <a:endParaRPr lang="en-US" sz="3000" dirty="0"/>
          </a:p>
        </p:txBody>
      </p:sp>
      <p:sp>
        <p:nvSpPr>
          <p:cNvPr id="21" name="Text 2"/>
          <p:cNvSpPr/>
          <p:nvPr/>
        </p:nvSpPr>
        <p:spPr>
          <a:xfrm>
            <a:off x="81260" y="1970364"/>
            <a:ext cx="4124979" cy="18669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3655"/>
              </a:lnSpc>
              <a:buNone/>
            </a:pPr>
            <a:r>
              <a:rPr lang="en-US" sz="30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ПОЧЕМУ</a:t>
            </a:r>
            <a:r>
              <a:rPr lang="ru-RU" altLang="en-US" sz="30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30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БОЛЕЕ </a:t>
            </a:r>
            <a:endParaRPr lang="ru-RU" sz="3000" b="1" dirty="0">
              <a:solidFill>
                <a:srgbClr val="FFFFFF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  <a:p>
            <a:pPr marL="0" indent="0" algn="l">
              <a:lnSpc>
                <a:spcPts val="3655"/>
              </a:lnSpc>
              <a:buNone/>
            </a:pPr>
            <a:r>
              <a:rPr lang="en-US" sz="30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1 2</a:t>
            </a:r>
            <a:r>
              <a:rPr lang="ru-RU" sz="30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00</a:t>
            </a:r>
            <a:r>
              <a:rPr lang="en-US" sz="30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000 ЧЕЛОВЕК</a:t>
            </a:r>
            <a:endParaRPr lang="en-US" sz="3000" dirty="0"/>
          </a:p>
          <a:p>
            <a:pPr marL="0" indent="0" algn="l">
              <a:lnSpc>
                <a:spcPts val="3655"/>
              </a:lnSpc>
              <a:buNone/>
            </a:pPr>
            <a:r>
              <a:rPr lang="ru-RU" sz="30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УЖЕ </a:t>
            </a:r>
            <a:r>
              <a:rPr lang="en-US" sz="30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 НАМИ?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0C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01470" y="-1356360"/>
            <a:ext cx="4392930" cy="6920230"/>
          </a:xfrm>
          <a:prstGeom prst="rect">
            <a:avLst/>
          </a:prstGeom>
        </p:spPr>
      </p:pic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504" y="279921"/>
            <a:ext cx="6666865" cy="5681980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6305550" y="1223963"/>
            <a:ext cx="2386013" cy="22955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47675" y="1200150"/>
            <a:ext cx="2386013" cy="22955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328988" y="1219200"/>
            <a:ext cx="2386013" cy="22955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305550" y="1223963"/>
            <a:ext cx="2386013" cy="22955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47675" y="1200150"/>
            <a:ext cx="2386013" cy="22955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188" y="2619375"/>
            <a:ext cx="590550" cy="776288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9171" y="2733377"/>
            <a:ext cx="362599" cy="362646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5764" y="2765553"/>
            <a:ext cx="969825" cy="670915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5154" y="2765553"/>
            <a:ext cx="157839" cy="157839"/>
          </a:xfrm>
          <a:prstGeom prst="rect">
            <a:avLst/>
          </a:prstGeom>
        </p:spPr>
      </p:pic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87493" y="2765553"/>
            <a:ext cx="157839" cy="157839"/>
          </a:xfrm>
          <a:prstGeom prst="rect">
            <a:avLst/>
          </a:prstGeom>
        </p:spPr>
      </p:pic>
      <p:pic>
        <p:nvPicPr>
          <p:cNvPr id="14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4450" y="2883467"/>
            <a:ext cx="671513" cy="474888"/>
          </a:xfrm>
          <a:prstGeom prst="rect">
            <a:avLst/>
          </a:prstGeom>
        </p:spPr>
      </p:pic>
      <p:pic>
        <p:nvPicPr>
          <p:cNvPr id="15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1605" y="2686842"/>
            <a:ext cx="197255" cy="197255"/>
          </a:xfrm>
          <a:prstGeom prst="rect">
            <a:avLst/>
          </a:prstGeom>
        </p:spPr>
      </p:pic>
      <p:pic>
        <p:nvPicPr>
          <p:cNvPr id="16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1769" y="806769"/>
            <a:ext cx="46246" cy="40124"/>
          </a:xfrm>
          <a:prstGeom prst="rect">
            <a:avLst/>
          </a:prstGeom>
        </p:spPr>
      </p:pic>
      <p:pic>
        <p:nvPicPr>
          <p:cNvPr id="1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76293" y="204788"/>
            <a:ext cx="305819" cy="282072"/>
          </a:xfrm>
          <a:prstGeom prst="rect">
            <a:avLst/>
          </a:prstGeom>
        </p:spPr>
      </p:pic>
      <p:pic>
        <p:nvPicPr>
          <p:cNvPr id="18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19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49137" y="715221"/>
            <a:ext cx="10944" cy="35693"/>
          </a:xfrm>
          <a:prstGeom prst="rect">
            <a:avLst/>
          </a:prstGeom>
        </p:spPr>
      </p:pic>
      <p:pic>
        <p:nvPicPr>
          <p:cNvPr id="20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96011" y="714564"/>
            <a:ext cx="24122" cy="36863"/>
          </a:xfrm>
          <a:prstGeom prst="rect">
            <a:avLst/>
          </a:prstGeom>
        </p:spPr>
      </p:pic>
      <p:pic>
        <p:nvPicPr>
          <p:cNvPr id="21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66824" y="714564"/>
            <a:ext cx="24122" cy="36272"/>
          </a:xfrm>
          <a:prstGeom prst="rect">
            <a:avLst/>
          </a:prstGeom>
        </p:spPr>
      </p:pic>
      <p:pic>
        <p:nvPicPr>
          <p:cNvPr id="22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85840" y="816598"/>
            <a:ext cx="41332" cy="40653"/>
          </a:xfrm>
          <a:prstGeom prst="rect">
            <a:avLst/>
          </a:prstGeom>
        </p:spPr>
      </p:pic>
      <p:pic>
        <p:nvPicPr>
          <p:cNvPr id="23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6049" y="748324"/>
            <a:ext cx="41265" cy="41586"/>
          </a:xfrm>
          <a:prstGeom prst="rect">
            <a:avLst/>
          </a:prstGeom>
        </p:spPr>
      </p:pic>
      <p:pic>
        <p:nvPicPr>
          <p:cNvPr id="24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69091" y="781135"/>
            <a:ext cx="41049" cy="41203"/>
          </a:xfrm>
          <a:prstGeom prst="rect">
            <a:avLst/>
          </a:prstGeom>
        </p:spPr>
      </p:pic>
      <p:pic>
        <p:nvPicPr>
          <p:cNvPr id="25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11753" y="744485"/>
            <a:ext cx="47713" cy="45588"/>
          </a:xfrm>
          <a:prstGeom prst="rect">
            <a:avLst/>
          </a:prstGeom>
        </p:spPr>
      </p:pic>
      <p:pic>
        <p:nvPicPr>
          <p:cNvPr id="26" name="Image 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767718" y="769253"/>
            <a:ext cx="66728" cy="63917"/>
          </a:xfrm>
          <a:prstGeom prst="rect">
            <a:avLst/>
          </a:prstGeom>
        </p:spPr>
      </p:pic>
      <p:pic>
        <p:nvPicPr>
          <p:cNvPr id="27" name="Image 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599731" y="795725"/>
            <a:ext cx="46739" cy="49778"/>
          </a:xfrm>
          <a:prstGeom prst="rect">
            <a:avLst/>
          </a:prstGeom>
        </p:spPr>
      </p:pic>
      <p:pic>
        <p:nvPicPr>
          <p:cNvPr id="28" name="Image 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11725" y="711116"/>
            <a:ext cx="43676" cy="35563"/>
          </a:xfrm>
          <a:prstGeom prst="rect">
            <a:avLst/>
          </a:prstGeom>
        </p:spPr>
      </p:pic>
      <p:pic>
        <p:nvPicPr>
          <p:cNvPr id="29" name="Image 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30" name="Image 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833231" y="710892"/>
            <a:ext cx="46983" cy="49679"/>
          </a:xfrm>
          <a:prstGeom prst="rect">
            <a:avLst/>
          </a:prstGeom>
        </p:spPr>
      </p:pic>
      <p:pic>
        <p:nvPicPr>
          <p:cNvPr id="31" name="Image 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32" name="Text 5"/>
          <p:cNvSpPr/>
          <p:nvPr/>
        </p:nvSpPr>
        <p:spPr>
          <a:xfrm>
            <a:off x="395288" y="414338"/>
            <a:ext cx="8053387" cy="55959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МЫ — САМЫЙ СОВРЕМЕННЫЙ ПРОФСОЮЗ РОССИИ</a:t>
            </a:r>
            <a:br>
              <a:rPr lang="ru-RU" sz="2065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</a:br>
            <a:r>
              <a:rPr lang="ru-RU" sz="2065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 ИСТОРИЕЙ В 120 ЛЕТ!</a:t>
            </a:r>
            <a:endParaRPr lang="en-US" sz="2065" b="1" dirty="0">
              <a:solidFill>
                <a:srgbClr val="FFFFFF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</p:txBody>
      </p:sp>
      <p:sp>
        <p:nvSpPr>
          <p:cNvPr id="33" name="Text 6"/>
          <p:cNvSpPr/>
          <p:nvPr/>
        </p:nvSpPr>
        <p:spPr>
          <a:xfrm>
            <a:off x="2519363" y="3881438"/>
            <a:ext cx="5010150" cy="2428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575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 – НЕ ПРОСТО ОРГАНИЗАЦИЯ.</a:t>
            </a:r>
            <a:endParaRPr lang="en-US" sz="1575" dirty="0"/>
          </a:p>
        </p:txBody>
      </p:sp>
      <p:sp>
        <p:nvSpPr>
          <p:cNvPr id="34" name="Text 7"/>
          <p:cNvSpPr/>
          <p:nvPr/>
        </p:nvSpPr>
        <p:spPr>
          <a:xfrm>
            <a:off x="466725" y="4205288"/>
            <a:ext cx="8662988" cy="6953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2745"/>
              </a:lnSpc>
              <a:buNone/>
            </a:pPr>
            <a:r>
              <a:rPr lang="en-US" sz="225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 — ВАША НАДЕЖНАЯ ЗАЩИТА</a:t>
            </a:r>
            <a:endParaRPr lang="en-US" sz="2250" dirty="0"/>
          </a:p>
          <a:p>
            <a:pPr marL="0" indent="0" algn="ctr">
              <a:lnSpc>
                <a:spcPts val="2745"/>
              </a:lnSpc>
              <a:buNone/>
            </a:pPr>
            <a:r>
              <a:rPr lang="en-US" sz="225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​И УВЕРЕННОСТЬ В ЗАВТРАШНЕМ ДНЕ!</a:t>
            </a:r>
            <a:endParaRPr lang="en-US" sz="2250" dirty="0"/>
          </a:p>
        </p:txBody>
      </p:sp>
      <p:sp>
        <p:nvSpPr>
          <p:cNvPr id="36" name="Text 9"/>
          <p:cNvSpPr/>
          <p:nvPr/>
        </p:nvSpPr>
        <p:spPr>
          <a:xfrm>
            <a:off x="487998" y="1464310"/>
            <a:ext cx="2314575" cy="3952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3430"/>
              </a:lnSpc>
              <a:buNone/>
            </a:pPr>
            <a:r>
              <a:rPr lang="en-US" sz="25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&gt; 1 2</a:t>
            </a:r>
            <a:r>
              <a:rPr lang="ru-RU" sz="25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00</a:t>
            </a:r>
            <a:r>
              <a:rPr lang="en-US" sz="25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000</a:t>
            </a:r>
            <a:endParaRPr lang="en-US" sz="2500" dirty="0"/>
          </a:p>
        </p:txBody>
      </p:sp>
      <p:sp>
        <p:nvSpPr>
          <p:cNvPr id="38" name="Text 11"/>
          <p:cNvSpPr/>
          <p:nvPr/>
        </p:nvSpPr>
        <p:spPr>
          <a:xfrm>
            <a:off x="436245" y="1912938"/>
            <a:ext cx="2395538" cy="5286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2285"/>
              </a:lnSpc>
              <a:buNone/>
            </a:pPr>
            <a:r>
              <a:rPr lang="en-US" sz="1875" b="1" dirty="0">
                <a:solidFill>
                  <a:srgbClr val="030303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Членов </a:t>
            </a:r>
            <a:r>
              <a:rPr lang="ru-RU" altLang="en-US" sz="1875" b="1" dirty="0">
                <a:solidFill>
                  <a:srgbClr val="030303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</a:t>
            </a:r>
            <a:r>
              <a:rPr lang="en-US" sz="1875" b="1" dirty="0">
                <a:solidFill>
                  <a:srgbClr val="030303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рофсоюз</a:t>
            </a:r>
            <a:r>
              <a:rPr lang="ru-RU" altLang="en-US" sz="1875" b="1" dirty="0">
                <a:solidFill>
                  <a:srgbClr val="030303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а</a:t>
            </a:r>
          </a:p>
        </p:txBody>
      </p:sp>
      <p:sp>
        <p:nvSpPr>
          <p:cNvPr id="41" name="Text 14"/>
          <p:cNvSpPr/>
          <p:nvPr/>
        </p:nvSpPr>
        <p:spPr>
          <a:xfrm>
            <a:off x="3267541" y="1672908"/>
            <a:ext cx="2457302" cy="5286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2195"/>
              </a:lnSpc>
            </a:pPr>
            <a:endParaRPr lang="ru-RU" b="1" dirty="0">
              <a:solidFill>
                <a:srgbClr val="000000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  <a:p>
            <a:pPr algn="ctr">
              <a:lnSpc>
                <a:spcPts val="2195"/>
              </a:lnSpc>
            </a:pPr>
            <a:r>
              <a:rPr lang="ru-RU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Один из крупнейших отраслевых профсоюзов в России</a:t>
            </a:r>
            <a:endParaRPr lang="en-US" b="1" dirty="0">
              <a:solidFill>
                <a:srgbClr val="000000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</p:txBody>
      </p:sp>
      <p:sp>
        <p:nvSpPr>
          <p:cNvPr id="42" name="Text 15"/>
          <p:cNvSpPr/>
          <p:nvPr/>
        </p:nvSpPr>
        <p:spPr>
          <a:xfrm>
            <a:off x="6263005" y="1682750"/>
            <a:ext cx="2462213" cy="5286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2195"/>
              </a:lnSpc>
              <a:buNone/>
            </a:pPr>
            <a:r>
              <a:rPr lang="en-US" sz="18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Победители премии «Профсоюзный авангард»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" y="3976687"/>
            <a:ext cx="3732074" cy="809625"/>
          </a:xfrm>
          <a:prstGeom prst="roundRect">
            <a:avLst/>
          </a:prstGeom>
          <a:solidFill>
            <a:srgbClr val="FFFFFF"/>
          </a:solidFill>
          <a:ln w="21684">
            <a:solidFill>
              <a:srgbClr val="AD09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710113" y="4310063"/>
            <a:ext cx="3949968" cy="476250"/>
          </a:xfrm>
          <a:prstGeom prst="roundRect">
            <a:avLst/>
          </a:prstGeom>
          <a:solidFill>
            <a:srgbClr val="FFFFFF"/>
          </a:solidFill>
          <a:ln w="21684">
            <a:solidFill>
              <a:srgbClr val="AD092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71502" y="3091104"/>
            <a:ext cx="3732072" cy="723900"/>
          </a:xfrm>
          <a:prstGeom prst="roundRect">
            <a:avLst/>
          </a:prstGeom>
          <a:solidFill>
            <a:srgbClr val="FFFFFF"/>
          </a:solidFill>
          <a:ln w="21684">
            <a:solidFill>
              <a:srgbClr val="AD092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71502" y="2058511"/>
            <a:ext cx="3732072" cy="870910"/>
          </a:xfrm>
          <a:prstGeom prst="roundRect">
            <a:avLst/>
          </a:prstGeom>
          <a:solidFill>
            <a:srgbClr val="FFFFFF"/>
          </a:solidFill>
          <a:ln w="21684">
            <a:solidFill>
              <a:srgbClr val="AD092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1501" y="1112202"/>
            <a:ext cx="3732073" cy="789765"/>
          </a:xfrm>
          <a:prstGeom prst="roundRect">
            <a:avLst/>
          </a:prstGeom>
          <a:solidFill>
            <a:srgbClr val="FFFFFF"/>
          </a:solidFill>
          <a:ln w="21684">
            <a:solidFill>
              <a:srgbClr val="AD0929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771" y="620513"/>
            <a:ext cx="4284990" cy="4829215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96380" y="-1332707"/>
            <a:ext cx="5969952" cy="6782435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113" y="1214438"/>
            <a:ext cx="3800475" cy="286702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1769" y="806769"/>
            <a:ext cx="46248" cy="40124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6290" y="204788"/>
            <a:ext cx="305819" cy="282072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9137" y="715221"/>
            <a:ext cx="10944" cy="35693"/>
          </a:xfrm>
          <a:prstGeom prst="rect">
            <a:avLst/>
          </a:prstGeom>
        </p:spPr>
      </p:pic>
      <p:pic>
        <p:nvPicPr>
          <p:cNvPr id="1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6013" y="714564"/>
            <a:ext cx="24119" cy="36863"/>
          </a:xfrm>
          <a:prstGeom prst="rect">
            <a:avLst/>
          </a:prstGeom>
        </p:spPr>
      </p:pic>
      <p:pic>
        <p:nvPicPr>
          <p:cNvPr id="1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6824" y="714564"/>
            <a:ext cx="24119" cy="36272"/>
          </a:xfrm>
          <a:prstGeom prst="rect">
            <a:avLst/>
          </a:prstGeom>
        </p:spPr>
      </p:pic>
      <p:pic>
        <p:nvPicPr>
          <p:cNvPr id="16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5842" y="816598"/>
            <a:ext cx="41332" cy="40653"/>
          </a:xfrm>
          <a:prstGeom prst="rect">
            <a:avLst/>
          </a:prstGeom>
        </p:spPr>
      </p:pic>
      <p:pic>
        <p:nvPicPr>
          <p:cNvPr id="17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6051" y="748324"/>
            <a:ext cx="41267" cy="41586"/>
          </a:xfrm>
          <a:prstGeom prst="rect">
            <a:avLst/>
          </a:prstGeom>
        </p:spPr>
      </p:pic>
      <p:pic>
        <p:nvPicPr>
          <p:cNvPr id="18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69091" y="781135"/>
            <a:ext cx="41049" cy="41203"/>
          </a:xfrm>
          <a:prstGeom prst="rect">
            <a:avLst/>
          </a:prstGeom>
        </p:spPr>
      </p:pic>
      <p:pic>
        <p:nvPicPr>
          <p:cNvPr id="19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11751" y="744485"/>
            <a:ext cx="47713" cy="45588"/>
          </a:xfrm>
          <a:prstGeom prst="rect">
            <a:avLst/>
          </a:prstGeom>
        </p:spPr>
      </p:pic>
      <p:pic>
        <p:nvPicPr>
          <p:cNvPr id="20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21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99731" y="795725"/>
            <a:ext cx="46737" cy="49778"/>
          </a:xfrm>
          <a:prstGeom prst="rect">
            <a:avLst/>
          </a:prstGeom>
        </p:spPr>
      </p:pic>
      <p:pic>
        <p:nvPicPr>
          <p:cNvPr id="22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11727" y="711116"/>
            <a:ext cx="43676" cy="35563"/>
          </a:xfrm>
          <a:prstGeom prst="rect">
            <a:avLst/>
          </a:prstGeom>
        </p:spPr>
      </p:pic>
      <p:pic>
        <p:nvPicPr>
          <p:cNvPr id="23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24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33233" y="710892"/>
            <a:ext cx="46983" cy="49679"/>
          </a:xfrm>
          <a:prstGeom prst="rect">
            <a:avLst/>
          </a:prstGeom>
        </p:spPr>
      </p:pic>
      <p:pic>
        <p:nvPicPr>
          <p:cNvPr id="25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26" name="Text 5"/>
          <p:cNvSpPr/>
          <p:nvPr/>
        </p:nvSpPr>
        <p:spPr>
          <a:xfrm>
            <a:off x="352425" y="328613"/>
            <a:ext cx="7891463" cy="6953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745"/>
              </a:lnSpc>
              <a:buNone/>
            </a:pPr>
            <a:r>
              <a:rPr lang="en-US" sz="225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«ПРОФСОЮЗ — НАДЕЖНЫЙ ПРЕДСТАВИТЕЛЬ ​И ЗАЩИТНИК ВАШИХ ИНТЕРЕСОВ»</a:t>
            </a:r>
            <a:endParaRPr lang="en-US" sz="2250" dirty="0"/>
          </a:p>
        </p:txBody>
      </p:sp>
      <p:sp>
        <p:nvSpPr>
          <p:cNvPr id="27" name="Text 6"/>
          <p:cNvSpPr/>
          <p:nvPr/>
        </p:nvSpPr>
        <p:spPr>
          <a:xfrm>
            <a:off x="617884" y="4295077"/>
            <a:ext cx="3402764" cy="39937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just">
              <a:lnSpc>
                <a:spcPts val="1040"/>
              </a:lnSpc>
            </a:pPr>
            <a:r>
              <a:rPr lang="en-US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Мы действуем строго в рамках закона, гарантируем сохранность вашей </a:t>
            </a:r>
            <a:r>
              <a:rPr lang="en-US" sz="100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личной</a:t>
            </a:r>
            <a:r>
              <a:rPr lang="en-US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00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информации</a:t>
            </a:r>
            <a:r>
              <a:rPr lang="ru-RU" sz="1000" dirty="0"/>
              <a:t> </a:t>
            </a:r>
            <a:r>
              <a:rPr lang="en-US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</a:t>
            </a:r>
            <a:r>
              <a:rPr lang="ru-RU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напрямую решаем вопросы с руководством</a:t>
            </a:r>
            <a:endParaRPr lang="en-US" sz="1000" dirty="0"/>
          </a:p>
        </p:txBody>
      </p:sp>
      <p:sp>
        <p:nvSpPr>
          <p:cNvPr id="28" name="Text 7"/>
          <p:cNvSpPr/>
          <p:nvPr/>
        </p:nvSpPr>
        <p:spPr>
          <a:xfrm>
            <a:off x="617884" y="4011554"/>
            <a:ext cx="3685691" cy="15689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1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Полная конфиденциальность:</a:t>
            </a:r>
            <a:endParaRPr lang="en-US" sz="1100" dirty="0"/>
          </a:p>
        </p:txBody>
      </p:sp>
      <p:sp>
        <p:nvSpPr>
          <p:cNvPr id="29" name="Text 8"/>
          <p:cNvSpPr/>
          <p:nvPr/>
        </p:nvSpPr>
        <p:spPr>
          <a:xfrm>
            <a:off x="4729828" y="4523830"/>
            <a:ext cx="4102740" cy="224117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lnSpc>
                <a:spcPts val="1040"/>
              </a:lnSpc>
            </a:pPr>
            <a:r>
              <a:rPr lang="ru-RU" sz="105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Отстаиваем безопасные условия труда</a:t>
            </a:r>
            <a:endParaRPr lang="en-US" sz="1050" b="1" dirty="0">
              <a:solidFill>
                <a:srgbClr val="000000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</p:txBody>
      </p:sp>
      <p:sp>
        <p:nvSpPr>
          <p:cNvPr id="30" name="Text 9"/>
          <p:cNvSpPr/>
          <p:nvPr/>
        </p:nvSpPr>
        <p:spPr>
          <a:xfrm>
            <a:off x="4730439" y="4327496"/>
            <a:ext cx="2902893" cy="15666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05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Условия труда:</a:t>
            </a:r>
            <a:endParaRPr lang="en-US" sz="1050" dirty="0"/>
          </a:p>
        </p:txBody>
      </p:sp>
      <p:sp>
        <p:nvSpPr>
          <p:cNvPr id="31" name="Text 10"/>
          <p:cNvSpPr/>
          <p:nvPr/>
        </p:nvSpPr>
        <p:spPr>
          <a:xfrm>
            <a:off x="610547" y="3320856"/>
            <a:ext cx="3402330" cy="4000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just">
              <a:lnSpc>
                <a:spcPts val="1040"/>
              </a:lnSpc>
              <a:buNone/>
            </a:pPr>
            <a:r>
              <a:rPr lang="en-US" sz="105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Быть членом нашего Профсоюза — это быть частью большой и влиятельной команды, которая всегда готова вас поддержать</a:t>
            </a:r>
            <a:endParaRPr lang="en-US" sz="1050" dirty="0"/>
          </a:p>
        </p:txBody>
      </p:sp>
      <p:sp>
        <p:nvSpPr>
          <p:cNvPr id="32" name="Text 11"/>
          <p:cNvSpPr/>
          <p:nvPr/>
        </p:nvSpPr>
        <p:spPr>
          <a:xfrm>
            <a:off x="610617" y="3113247"/>
            <a:ext cx="3211691" cy="15720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1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Причастность к сильному коллективу:</a:t>
            </a:r>
            <a:endParaRPr lang="en-US" sz="1100" dirty="0"/>
          </a:p>
        </p:txBody>
      </p:sp>
      <p:sp>
        <p:nvSpPr>
          <p:cNvPr id="33" name="Text 12"/>
          <p:cNvSpPr/>
          <p:nvPr/>
        </p:nvSpPr>
        <p:spPr>
          <a:xfrm>
            <a:off x="611685" y="2325781"/>
            <a:ext cx="3615017" cy="53403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just">
              <a:lnSpc>
                <a:spcPts val="1040"/>
              </a:lnSpc>
              <a:buNone/>
            </a:pPr>
            <a:r>
              <a:rPr lang="en-US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Наши специалисты — эксперты в сфере труда, пользующиеся авторитетом ​у работодателя.</a:t>
            </a:r>
            <a:endParaRPr lang="en-US" sz="1000" dirty="0"/>
          </a:p>
          <a:p>
            <a:pPr marL="0" indent="0" algn="just">
              <a:lnSpc>
                <a:spcPts val="1040"/>
              </a:lnSpc>
              <a:buNone/>
            </a:pPr>
            <a:r>
              <a:rPr lang="en-US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Пока обычный работник ищет, к кому обратиться, </a:t>
            </a:r>
            <a:r>
              <a:rPr lang="en-US" sz="100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председатель</a:t>
            </a:r>
            <a:r>
              <a:rPr lang="en-US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00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</a:t>
            </a:r>
            <a:r>
              <a:rPr lang="ru-RU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ной организации</a:t>
            </a:r>
            <a:r>
              <a:rPr lang="en-US" sz="10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уже решил вопрос</a:t>
            </a:r>
            <a:endParaRPr lang="en-US" sz="1000" dirty="0"/>
          </a:p>
        </p:txBody>
      </p:sp>
      <p:sp>
        <p:nvSpPr>
          <p:cNvPr id="34" name="Text 13"/>
          <p:cNvSpPr/>
          <p:nvPr/>
        </p:nvSpPr>
        <p:spPr>
          <a:xfrm>
            <a:off x="611742" y="2083389"/>
            <a:ext cx="3432250" cy="157399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1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Эксперты решают Ваши вопросы быстро:</a:t>
            </a:r>
            <a:endParaRPr lang="en-US" sz="1100" dirty="0"/>
          </a:p>
        </p:txBody>
      </p:sp>
      <p:sp>
        <p:nvSpPr>
          <p:cNvPr id="35" name="Text 14"/>
          <p:cNvSpPr/>
          <p:nvPr/>
        </p:nvSpPr>
        <p:spPr>
          <a:xfrm>
            <a:off x="610547" y="1428963"/>
            <a:ext cx="3616155" cy="4000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just">
              <a:lnSpc>
                <a:spcPts val="1040"/>
              </a:lnSpc>
              <a:buNone/>
            </a:pPr>
            <a:r>
              <a:rPr lang="en-US" sz="105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Юристы</a:t>
            </a:r>
            <a:r>
              <a:rPr lang="ru-RU" sz="105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05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профсоюза</a:t>
            </a:r>
            <a:r>
              <a:rPr lang="en-US" sz="105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готовят претензии, изучают документы ​и отстаивают ваши права (зарплата, премии, договоры)</a:t>
            </a:r>
            <a:endParaRPr lang="en-US" sz="1050" dirty="0"/>
          </a:p>
        </p:txBody>
      </p:sp>
      <p:sp>
        <p:nvSpPr>
          <p:cNvPr id="36" name="Text 15"/>
          <p:cNvSpPr/>
          <p:nvPr/>
        </p:nvSpPr>
        <p:spPr>
          <a:xfrm>
            <a:off x="610547" y="1198602"/>
            <a:ext cx="3616155" cy="15720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1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Бесплатная </a:t>
            </a:r>
            <a:r>
              <a:rPr lang="en-US" sz="110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юридическая</a:t>
            </a:r>
            <a:r>
              <a:rPr lang="en-US" sz="11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10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защита</a:t>
            </a:r>
            <a:r>
              <a:rPr lang="ru-RU" sz="11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и помощь</a:t>
            </a:r>
            <a:r>
              <a:rPr lang="en-US" sz="11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: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10335" y="-937260"/>
            <a:ext cx="4392930" cy="6667500"/>
          </a:xfrm>
          <a:prstGeom prst="rect">
            <a:avLst/>
          </a:prstGeom>
        </p:spPr>
      </p:pic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929" y="984703"/>
            <a:ext cx="4284985" cy="4829215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038" y="1462088"/>
            <a:ext cx="3514725" cy="2343150"/>
          </a:xfrm>
          <a:prstGeom prst="rect">
            <a:avLst/>
          </a:prstGeom>
        </p:spPr>
      </p:pic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09" y="2416913"/>
            <a:ext cx="58787" cy="58789"/>
          </a:xfrm>
          <a:prstGeom prst="rect">
            <a:avLst/>
          </a:prstGeom>
        </p:spPr>
      </p:pic>
      <p:pic>
        <p:nvPicPr>
          <p:cNvPr id="13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056" y="2577662"/>
            <a:ext cx="98971" cy="58789"/>
          </a:xfrm>
          <a:prstGeom prst="rect">
            <a:avLst/>
          </a:prstGeom>
        </p:spPr>
      </p:pic>
      <p:pic>
        <p:nvPicPr>
          <p:cNvPr id="18" name="Image 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1769" y="806769"/>
            <a:ext cx="46248" cy="40124"/>
          </a:xfrm>
          <a:prstGeom prst="rect">
            <a:avLst/>
          </a:prstGeom>
        </p:spPr>
      </p:pic>
      <p:pic>
        <p:nvPicPr>
          <p:cNvPr id="19" name="Image 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6290" y="204788"/>
            <a:ext cx="305819" cy="282072"/>
          </a:xfrm>
          <a:prstGeom prst="rect">
            <a:avLst/>
          </a:prstGeom>
        </p:spPr>
      </p:pic>
      <p:pic>
        <p:nvPicPr>
          <p:cNvPr id="20" name="Image 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21" name="Image 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49137" y="715221"/>
            <a:ext cx="10944" cy="35693"/>
          </a:xfrm>
          <a:prstGeom prst="rect">
            <a:avLst/>
          </a:prstGeom>
        </p:spPr>
      </p:pic>
      <p:pic>
        <p:nvPicPr>
          <p:cNvPr id="22" name="Image 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96013" y="714564"/>
            <a:ext cx="24119" cy="36863"/>
          </a:xfrm>
          <a:prstGeom prst="rect">
            <a:avLst/>
          </a:prstGeom>
        </p:spPr>
      </p:pic>
      <p:pic>
        <p:nvPicPr>
          <p:cNvPr id="23" name="Image 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66824" y="714564"/>
            <a:ext cx="24119" cy="36272"/>
          </a:xfrm>
          <a:prstGeom prst="rect">
            <a:avLst/>
          </a:prstGeom>
        </p:spPr>
      </p:pic>
      <p:pic>
        <p:nvPicPr>
          <p:cNvPr id="24" name="Image 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85842" y="816598"/>
            <a:ext cx="41332" cy="40653"/>
          </a:xfrm>
          <a:prstGeom prst="rect">
            <a:avLst/>
          </a:prstGeom>
        </p:spPr>
      </p:pic>
      <p:pic>
        <p:nvPicPr>
          <p:cNvPr id="25" name="Image 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6051" y="748324"/>
            <a:ext cx="41267" cy="41586"/>
          </a:xfrm>
          <a:prstGeom prst="rect">
            <a:avLst/>
          </a:prstGeom>
        </p:spPr>
      </p:pic>
      <p:pic>
        <p:nvPicPr>
          <p:cNvPr id="26" name="Image 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69091" y="781135"/>
            <a:ext cx="41049" cy="41203"/>
          </a:xfrm>
          <a:prstGeom prst="rect">
            <a:avLst/>
          </a:prstGeom>
        </p:spPr>
      </p:pic>
      <p:pic>
        <p:nvPicPr>
          <p:cNvPr id="27" name="Image 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11751" y="744485"/>
            <a:ext cx="47713" cy="45588"/>
          </a:xfrm>
          <a:prstGeom prst="rect">
            <a:avLst/>
          </a:prstGeom>
        </p:spPr>
      </p:pic>
      <p:pic>
        <p:nvPicPr>
          <p:cNvPr id="28" name="Image 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29" name="Image 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99731" y="795725"/>
            <a:ext cx="46737" cy="49778"/>
          </a:xfrm>
          <a:prstGeom prst="rect">
            <a:avLst/>
          </a:prstGeom>
        </p:spPr>
      </p:pic>
      <p:pic>
        <p:nvPicPr>
          <p:cNvPr id="30" name="Image 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11727" y="711116"/>
            <a:ext cx="43676" cy="35563"/>
          </a:xfrm>
          <a:prstGeom prst="rect">
            <a:avLst/>
          </a:prstGeom>
        </p:spPr>
      </p:pic>
      <p:pic>
        <p:nvPicPr>
          <p:cNvPr id="31" name="Image 25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32" name="Image 26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33233" y="710892"/>
            <a:ext cx="46983" cy="49679"/>
          </a:xfrm>
          <a:prstGeom prst="rect">
            <a:avLst/>
          </a:prstGeom>
        </p:spPr>
      </p:pic>
      <p:pic>
        <p:nvPicPr>
          <p:cNvPr id="33" name="Image 27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34" name="Text 4"/>
          <p:cNvSpPr/>
          <p:nvPr/>
        </p:nvSpPr>
        <p:spPr>
          <a:xfrm>
            <a:off x="433388" y="428625"/>
            <a:ext cx="6286500" cy="55721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4390"/>
              </a:lnSpc>
              <a:buNone/>
            </a:pPr>
            <a:r>
              <a:rPr lang="en-US" sz="36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 НАМИ — СПОКОЙНО!</a:t>
            </a:r>
            <a:endParaRPr lang="en-US" sz="3600" dirty="0"/>
          </a:p>
        </p:txBody>
      </p: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D00943AA-EB03-4DBD-87DE-F829A55BE84D}"/>
              </a:ext>
            </a:extLst>
          </p:cNvPr>
          <p:cNvGrpSpPr/>
          <p:nvPr/>
        </p:nvGrpSpPr>
        <p:grpSpPr>
          <a:xfrm>
            <a:off x="433388" y="1290638"/>
            <a:ext cx="5210175" cy="609600"/>
            <a:chOff x="433388" y="1328738"/>
            <a:chExt cx="5210175" cy="609600"/>
          </a:xfrm>
        </p:grpSpPr>
        <p:sp>
          <p:nvSpPr>
            <p:cNvPr id="4" name="Shape 2"/>
            <p:cNvSpPr/>
            <p:nvPr/>
          </p:nvSpPr>
          <p:spPr>
            <a:xfrm>
              <a:off x="433388" y="1328738"/>
              <a:ext cx="609600" cy="609600"/>
            </a:xfrm>
            <a:prstGeom prst="ellipse">
              <a:avLst/>
            </a:prstGeom>
            <a:solidFill>
              <a:srgbClr val="FFFFFF"/>
            </a:solidFill>
            <a:ln w="28440">
              <a:solidFill>
                <a:srgbClr val="AD0929"/>
              </a:solidFill>
              <a:prstDash val="solid"/>
            </a:ln>
          </p:spPr>
        </p:sp>
        <p:pic>
          <p:nvPicPr>
            <p:cNvPr id="14" name="Image 8" descr="preencoded.png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632803" y="1452186"/>
              <a:ext cx="217968" cy="373800"/>
            </a:xfrm>
            <a:prstGeom prst="rect">
              <a:avLst/>
            </a:prstGeom>
          </p:spPr>
        </p:pic>
        <p:sp>
          <p:nvSpPr>
            <p:cNvPr id="35" name="Text 5"/>
            <p:cNvSpPr/>
            <p:nvPr/>
          </p:nvSpPr>
          <p:spPr>
            <a:xfrm>
              <a:off x="1176338" y="1409700"/>
              <a:ext cx="4467225" cy="466725"/>
            </a:xfrm>
            <a:prstGeom prst="rect">
              <a:avLst/>
            </a:prstGeom>
            <a:noFill/>
          </p:spPr>
          <p:txBody>
            <a:bodyPr wrap="square" rtlCol="0" anchor="ctr"/>
            <a:lstStyle/>
            <a:p>
              <a:pPr marL="0" indent="0" algn="l">
                <a:lnSpc>
                  <a:spcPts val="1830"/>
                </a:lnSpc>
                <a:buNone/>
              </a:pPr>
              <a:r>
                <a:rPr lang="en-US" sz="1500" b="1" dirty="0">
                  <a:solidFill>
                    <a:srgbClr val="000000">
                      <a:alpha val="99000"/>
                    </a:srgbClr>
                  </a:solidFill>
                  <a:latin typeface="Montserrat" panose="00000500000000000000" pitchFamily="34" charset="0"/>
                  <a:ea typeface="Montserrat" panose="00000500000000000000" pitchFamily="34" charset="-122"/>
                  <a:cs typeface="Montserrat" panose="00000500000000000000" pitchFamily="34" charset="-120"/>
                </a:rPr>
                <a:t>БЕЗОПАСНОСТЬ И УВЕРЕННОСТЬ </a:t>
              </a:r>
            </a:p>
            <a:p>
              <a:pPr marL="0" indent="0" algn="l">
                <a:lnSpc>
                  <a:spcPts val="1830"/>
                </a:lnSpc>
                <a:buNone/>
              </a:pPr>
              <a:r>
                <a:rPr lang="en-US" sz="1500" b="1" dirty="0">
                  <a:solidFill>
                    <a:srgbClr val="000000">
                      <a:alpha val="99000"/>
                    </a:srgbClr>
                  </a:solidFill>
                  <a:latin typeface="Montserrat" panose="00000500000000000000" pitchFamily="34" charset="0"/>
                  <a:ea typeface="Montserrat" panose="00000500000000000000" pitchFamily="34" charset="-122"/>
                  <a:cs typeface="Montserrat" panose="00000500000000000000" pitchFamily="34" charset="-120"/>
                </a:rPr>
                <a:t>В ЗАВТРАШНЕМ ДНЕ</a:t>
              </a:r>
              <a:endParaRPr lang="en-US" sz="1500" dirty="0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0CEEE043-CBB3-4BBA-86AB-98C84B4F1A55}"/>
              </a:ext>
            </a:extLst>
          </p:cNvPr>
          <p:cNvGrpSpPr/>
          <p:nvPr/>
        </p:nvGrpSpPr>
        <p:grpSpPr>
          <a:xfrm>
            <a:off x="433388" y="3080068"/>
            <a:ext cx="4881563" cy="609600"/>
            <a:chOff x="433388" y="3062288"/>
            <a:chExt cx="4881563" cy="609600"/>
          </a:xfrm>
        </p:grpSpPr>
        <p:sp>
          <p:nvSpPr>
            <p:cNvPr id="2" name="Shape 0"/>
            <p:cNvSpPr/>
            <p:nvPr/>
          </p:nvSpPr>
          <p:spPr>
            <a:xfrm>
              <a:off x="433388" y="3062288"/>
              <a:ext cx="609600" cy="609600"/>
            </a:xfrm>
            <a:prstGeom prst="ellipse">
              <a:avLst/>
            </a:prstGeom>
            <a:solidFill>
              <a:srgbClr val="FFFFFF"/>
            </a:solidFill>
            <a:ln w="28440">
              <a:solidFill>
                <a:srgbClr val="AD0929"/>
              </a:solidFill>
              <a:prstDash val="solid"/>
            </a:ln>
          </p:spPr>
        </p:sp>
        <p:pic>
          <p:nvPicPr>
            <p:cNvPr id="9" name="Image 3" descr="preencoded.png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78755" y="3203726"/>
              <a:ext cx="330538" cy="330523"/>
            </a:xfrm>
            <a:prstGeom prst="rect">
              <a:avLst/>
            </a:prstGeom>
          </p:spPr>
        </p:pic>
        <p:sp>
          <p:nvSpPr>
            <p:cNvPr id="36" name="Text 6"/>
            <p:cNvSpPr/>
            <p:nvPr/>
          </p:nvSpPr>
          <p:spPr>
            <a:xfrm>
              <a:off x="1176338" y="3133725"/>
              <a:ext cx="4138613" cy="466725"/>
            </a:xfrm>
            <a:prstGeom prst="rect">
              <a:avLst/>
            </a:prstGeom>
            <a:noFill/>
          </p:spPr>
          <p:txBody>
            <a:bodyPr wrap="square" rtlCol="0" anchor="ctr"/>
            <a:lstStyle/>
            <a:p>
              <a:pPr marL="0" indent="0" algn="l">
                <a:lnSpc>
                  <a:spcPts val="1830"/>
                </a:lnSpc>
                <a:buNone/>
              </a:pPr>
              <a:r>
                <a:rPr lang="en-US" sz="1500" b="1" dirty="0">
                  <a:solidFill>
                    <a:srgbClr val="000000">
                      <a:alpha val="99000"/>
                    </a:srgbClr>
                  </a:solidFill>
                  <a:latin typeface="Montserrat" panose="00000500000000000000" pitchFamily="34" charset="0"/>
                  <a:ea typeface="Montserrat" panose="00000500000000000000" pitchFamily="34" charset="-122"/>
                  <a:cs typeface="Montserrat" panose="00000500000000000000" pitchFamily="34" charset="-120"/>
                </a:rPr>
                <a:t>ЧЛЕНЫ ПРОФСОЮЗА ЗАЩИЩЕНЫ КАК НА РАБОТЕ, ТАК И В ЖИЗНИ</a:t>
              </a:r>
              <a:endParaRPr lang="en-US" sz="1500" dirty="0"/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6790D904-C27C-4874-ACCF-CA5D7C938A96}"/>
              </a:ext>
            </a:extLst>
          </p:cNvPr>
          <p:cNvGrpSpPr/>
          <p:nvPr/>
        </p:nvGrpSpPr>
        <p:grpSpPr>
          <a:xfrm>
            <a:off x="433388" y="3929062"/>
            <a:ext cx="9372600" cy="609600"/>
            <a:chOff x="433388" y="3890962"/>
            <a:chExt cx="9372600" cy="609600"/>
          </a:xfrm>
        </p:grpSpPr>
        <p:sp>
          <p:nvSpPr>
            <p:cNvPr id="5" name="Shape 3"/>
            <p:cNvSpPr/>
            <p:nvPr/>
          </p:nvSpPr>
          <p:spPr>
            <a:xfrm>
              <a:off x="433388" y="3890962"/>
              <a:ext cx="609600" cy="609600"/>
            </a:xfrm>
            <a:prstGeom prst="ellipse">
              <a:avLst/>
            </a:prstGeom>
            <a:solidFill>
              <a:srgbClr val="FFFFFF"/>
            </a:solidFill>
            <a:ln w="28440">
              <a:solidFill>
                <a:srgbClr val="AD0929"/>
              </a:solidFill>
              <a:prstDash val="solid"/>
            </a:ln>
          </p:spPr>
        </p:sp>
        <p:pic>
          <p:nvPicPr>
            <p:cNvPr id="15" name="Image 9" descr="preencoded.png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28762" y="4004896"/>
              <a:ext cx="228977" cy="201411"/>
            </a:xfrm>
            <a:prstGeom prst="rect">
              <a:avLst/>
            </a:prstGeom>
          </p:spPr>
        </p:pic>
        <p:pic>
          <p:nvPicPr>
            <p:cNvPr id="16" name="Image 10" descr="preencoded.png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756214" y="4097589"/>
              <a:ext cx="160879" cy="301380"/>
            </a:xfrm>
            <a:prstGeom prst="rect">
              <a:avLst/>
            </a:prstGeom>
          </p:spPr>
        </p:pic>
        <p:pic>
          <p:nvPicPr>
            <p:cNvPr id="17" name="Image 11" descr="preencoded.png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570895" y="4097601"/>
              <a:ext cx="160786" cy="301369"/>
            </a:xfrm>
            <a:prstGeom prst="rect">
              <a:avLst/>
            </a:prstGeom>
          </p:spPr>
        </p:pic>
        <p:sp>
          <p:nvSpPr>
            <p:cNvPr id="37" name="Text 7"/>
            <p:cNvSpPr/>
            <p:nvPr/>
          </p:nvSpPr>
          <p:spPr>
            <a:xfrm>
              <a:off x="1157288" y="3967163"/>
              <a:ext cx="8648700" cy="466725"/>
            </a:xfrm>
            <a:prstGeom prst="rect">
              <a:avLst/>
            </a:prstGeom>
            <a:noFill/>
          </p:spPr>
          <p:txBody>
            <a:bodyPr wrap="square" rtlCol="0" anchor="ctr"/>
            <a:lstStyle/>
            <a:p>
              <a:pPr marL="0" indent="0" algn="l">
                <a:lnSpc>
                  <a:spcPts val="1830"/>
                </a:lnSpc>
                <a:buNone/>
              </a:pPr>
              <a:r>
                <a:rPr lang="en-US" sz="1500" b="1" dirty="0">
                  <a:solidFill>
                    <a:srgbClr val="000000">
                      <a:alpha val="99000"/>
                    </a:srgbClr>
                  </a:solidFill>
                  <a:latin typeface="Montserrat" panose="00000500000000000000" pitchFamily="34" charset="0"/>
                  <a:ea typeface="Montserrat" panose="00000500000000000000" pitchFamily="34" charset="-122"/>
                  <a:cs typeface="Montserrat" panose="00000500000000000000" pitchFamily="34" charset="-120"/>
                </a:rPr>
                <a:t>ЧЛЕН ПРОФСОЮЗА БЕРЕЖЕТ ​И НЕРВЫ,</a:t>
              </a:r>
              <a:endParaRPr lang="en-US" sz="1500" dirty="0"/>
            </a:p>
            <a:p>
              <a:pPr marL="0" indent="0" algn="l">
                <a:lnSpc>
                  <a:spcPts val="1830"/>
                </a:lnSpc>
                <a:buNone/>
              </a:pPr>
              <a:r>
                <a:rPr lang="en-US" sz="1500" b="1" dirty="0">
                  <a:solidFill>
                    <a:srgbClr val="000000">
                      <a:alpha val="99000"/>
                    </a:srgbClr>
                  </a:solidFill>
                  <a:latin typeface="Montserrat" panose="00000500000000000000" pitchFamily="34" charset="0"/>
                  <a:ea typeface="Montserrat" panose="00000500000000000000" pitchFamily="34" charset="-122"/>
                  <a:cs typeface="Montserrat" panose="00000500000000000000" pitchFamily="34" charset="-120"/>
                </a:rPr>
                <a:t>И ВРЕМЯ, НЕ ТРАТИТ ВРЕМЯ НА «РАЗБОРКИ С РАБОТОДАТЕЛЕМ»</a:t>
              </a:r>
              <a:endParaRPr lang="en-US" sz="1500" dirty="0"/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71D2D3C0-819F-4CF1-9CFB-5D37BA075D0F}"/>
              </a:ext>
            </a:extLst>
          </p:cNvPr>
          <p:cNvGrpSpPr/>
          <p:nvPr/>
        </p:nvGrpSpPr>
        <p:grpSpPr>
          <a:xfrm>
            <a:off x="433388" y="2185353"/>
            <a:ext cx="4819650" cy="609600"/>
            <a:chOff x="433388" y="2219325"/>
            <a:chExt cx="4819650" cy="609600"/>
          </a:xfrm>
        </p:grpSpPr>
        <p:sp>
          <p:nvSpPr>
            <p:cNvPr id="3" name="Shape 1"/>
            <p:cNvSpPr/>
            <p:nvPr/>
          </p:nvSpPr>
          <p:spPr>
            <a:xfrm>
              <a:off x="433388" y="2219325"/>
              <a:ext cx="609600" cy="609600"/>
            </a:xfrm>
            <a:prstGeom prst="ellipse">
              <a:avLst/>
            </a:prstGeom>
            <a:solidFill>
              <a:srgbClr val="FFFFFF"/>
            </a:solidFill>
            <a:ln w="28440">
              <a:solidFill>
                <a:srgbClr val="AD0929"/>
              </a:solidFill>
              <a:prstDash val="solid"/>
            </a:ln>
          </p:spPr>
        </p:sp>
        <p:pic>
          <p:nvPicPr>
            <p:cNvPr id="11" name="Image 5" descr="preencoded.png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712868" y="2377583"/>
              <a:ext cx="199397" cy="299053"/>
            </a:xfrm>
            <a:prstGeom prst="rect">
              <a:avLst/>
            </a:prstGeom>
          </p:spPr>
        </p:pic>
        <p:pic>
          <p:nvPicPr>
            <p:cNvPr id="12" name="Image 6" descr="preencoded.png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570895" y="2376478"/>
              <a:ext cx="139140" cy="300158"/>
            </a:xfrm>
            <a:prstGeom prst="rect">
              <a:avLst/>
            </a:prstGeom>
          </p:spPr>
        </p:pic>
        <p:sp>
          <p:nvSpPr>
            <p:cNvPr id="38" name="Text 8"/>
            <p:cNvSpPr/>
            <p:nvPr/>
          </p:nvSpPr>
          <p:spPr>
            <a:xfrm>
              <a:off x="1176338" y="2281238"/>
              <a:ext cx="4076700" cy="466725"/>
            </a:xfrm>
            <a:prstGeom prst="rect">
              <a:avLst/>
            </a:prstGeom>
            <a:noFill/>
          </p:spPr>
          <p:txBody>
            <a:bodyPr wrap="square" rtlCol="0" anchor="ctr"/>
            <a:lstStyle/>
            <a:p>
              <a:pPr>
                <a:lnSpc>
                  <a:spcPts val="1830"/>
                </a:lnSpc>
              </a:pPr>
              <a:r>
                <a:rPr lang="en-US" sz="1500" b="1" dirty="0">
                  <a:solidFill>
                    <a:srgbClr val="000000">
                      <a:alpha val="99000"/>
                    </a:srgbClr>
                  </a:solidFill>
                  <a:latin typeface="Montserrat" panose="00000500000000000000" pitchFamily="34" charset="0"/>
                  <a:ea typeface="Montserrat" panose="00000500000000000000" pitchFamily="34" charset="-122"/>
                  <a:cs typeface="Montserrat" panose="00000500000000000000" pitchFamily="34" charset="-120"/>
                </a:rPr>
                <a:t>ЗА 2025 ГОД ПОМОГЛИ РАЗРЕШИТЬ БОЛЕЕ 2 000 СЛОЖНЫХ СИТУАЦИЙ</a:t>
              </a:r>
              <a:r>
                <a:rPr lang="ru-RU" sz="1500" b="1" dirty="0">
                  <a:solidFill>
                    <a:srgbClr val="000000">
                      <a:alpha val="99000"/>
                    </a:srgbClr>
                  </a:solidFill>
                  <a:latin typeface="Montserrat" panose="00000500000000000000" pitchFamily="34" charset="0"/>
                  <a:ea typeface="Montserrat" panose="00000500000000000000" pitchFamily="34" charset="-122"/>
                  <a:cs typeface="Montserrat" panose="00000500000000000000" pitchFamily="34" charset="-120"/>
                </a:rPr>
                <a:t> И ВЕРНУТЬ ЛЮДЯМ ДЕСЯТКИ МИЛЛИОНОВ РУБЛЕЙ</a:t>
              </a:r>
              <a:endParaRPr lang="en-US" sz="1500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0C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939" y="-329112"/>
            <a:ext cx="5239517" cy="5970147"/>
          </a:xfrm>
          <a:prstGeom prst="rect">
            <a:avLst/>
          </a:prstGeom>
        </p:spPr>
      </p:pic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271" y="-1356561"/>
            <a:ext cx="5291031" cy="8025055"/>
          </a:xfrm>
          <a:prstGeom prst="rect">
            <a:avLst/>
          </a:prstGeom>
        </p:spPr>
      </p:pic>
      <p:sp>
        <p:nvSpPr>
          <p:cNvPr id="4" name="Shape 2"/>
          <p:cNvSpPr/>
          <p:nvPr/>
        </p:nvSpPr>
        <p:spPr>
          <a:xfrm rot="-1101254">
            <a:off x="7797674" y="3256159"/>
            <a:ext cx="4122" cy="59457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10" name="Shape 8"/>
          <p:cNvSpPr/>
          <p:nvPr/>
        </p:nvSpPr>
        <p:spPr>
          <a:xfrm>
            <a:off x="352425" y="3619500"/>
            <a:ext cx="4676775" cy="771525"/>
          </a:xfrm>
          <a:prstGeom prst="roundRect">
            <a:avLst/>
          </a:prstGeom>
          <a:solidFill>
            <a:srgbClr val="FFFFFF"/>
          </a:solidFill>
          <a:ln w="29836">
            <a:solidFill>
              <a:srgbClr val="AD092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094978" y="2485605"/>
            <a:ext cx="4057346" cy="900113"/>
          </a:xfrm>
          <a:prstGeom prst="roundRect">
            <a:avLst/>
          </a:prstGeom>
          <a:solidFill>
            <a:srgbClr val="FFFFFF"/>
          </a:solidFill>
          <a:ln w="29836">
            <a:solidFill>
              <a:srgbClr val="AD092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50704" y="2481045"/>
            <a:ext cx="3586163" cy="900113"/>
          </a:xfrm>
          <a:prstGeom prst="roundRect">
            <a:avLst/>
          </a:prstGeom>
          <a:solidFill>
            <a:srgbClr val="FFFFFF"/>
          </a:solidFill>
          <a:ln w="29836">
            <a:solidFill>
              <a:srgbClr val="AD092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940651" y="1300163"/>
            <a:ext cx="2995613" cy="928688"/>
          </a:xfrm>
          <a:prstGeom prst="roundRect">
            <a:avLst/>
          </a:prstGeom>
          <a:solidFill>
            <a:srgbClr val="FFFFFF"/>
          </a:solidFill>
          <a:ln w="29836">
            <a:solidFill>
              <a:srgbClr val="AD092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435382" y="1300163"/>
            <a:ext cx="3352800" cy="928688"/>
          </a:xfrm>
          <a:prstGeom prst="roundRect">
            <a:avLst/>
          </a:prstGeom>
          <a:solidFill>
            <a:srgbClr val="FFFFFF"/>
          </a:solidFill>
          <a:ln w="29836">
            <a:solidFill>
              <a:srgbClr val="AD0929"/>
            </a:solidFill>
            <a:prstDash val="solid"/>
          </a:ln>
        </p:spPr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281" y="1463168"/>
            <a:ext cx="36737" cy="14961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068" y="3458786"/>
            <a:ext cx="15148" cy="12781"/>
          </a:xfrm>
          <a:prstGeom prst="rect">
            <a:avLst/>
          </a:prstGeom>
        </p:spPr>
      </p:pic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8884" y="3260399"/>
            <a:ext cx="113784" cy="84279"/>
          </a:xfrm>
          <a:prstGeom prst="rect">
            <a:avLst/>
          </a:prstGeom>
        </p:spPr>
      </p:pic>
      <p:pic>
        <p:nvPicPr>
          <p:cNvPr id="24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1398" y="3430611"/>
            <a:ext cx="9999" cy="12168"/>
          </a:xfrm>
          <a:prstGeom prst="rect">
            <a:avLst/>
          </a:prstGeom>
        </p:spPr>
      </p:pic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68874" y="3421439"/>
            <a:ext cx="6144" cy="11967"/>
          </a:xfrm>
          <a:prstGeom prst="rect">
            <a:avLst/>
          </a:prstGeom>
        </p:spPr>
      </p:pic>
      <p:pic>
        <p:nvPicPr>
          <p:cNvPr id="26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2836" y="3426958"/>
            <a:ext cx="9362" cy="11607"/>
          </a:xfrm>
          <a:prstGeom prst="rect">
            <a:avLst/>
          </a:prstGeom>
        </p:spPr>
      </p:pic>
      <p:pic>
        <p:nvPicPr>
          <p:cNvPr id="27" name="Image 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74111" y="3423320"/>
            <a:ext cx="8762" cy="11221"/>
          </a:xfrm>
          <a:prstGeom prst="rect">
            <a:avLst/>
          </a:prstGeom>
        </p:spPr>
      </p:pic>
      <p:pic>
        <p:nvPicPr>
          <p:cNvPr id="28" name="Image 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67322" y="3456224"/>
            <a:ext cx="13115" cy="13070"/>
          </a:xfrm>
          <a:prstGeom prst="rect">
            <a:avLst/>
          </a:prstGeom>
        </p:spPr>
      </p:pic>
      <p:pic>
        <p:nvPicPr>
          <p:cNvPr id="29" name="Image 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30561" y="3417940"/>
            <a:ext cx="13111" cy="13070"/>
          </a:xfrm>
          <a:prstGeom prst="rect">
            <a:avLst/>
          </a:prstGeom>
        </p:spPr>
      </p:pic>
      <p:pic>
        <p:nvPicPr>
          <p:cNvPr id="30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36199" y="3431265"/>
            <a:ext cx="13264" cy="13204"/>
          </a:xfrm>
          <a:prstGeom prst="rect">
            <a:avLst/>
          </a:prstGeom>
        </p:spPr>
      </p:pic>
      <p:pic>
        <p:nvPicPr>
          <p:cNvPr id="31" name="Image 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12845" y="3449889"/>
            <a:ext cx="13999" cy="15372"/>
          </a:xfrm>
          <a:prstGeom prst="rect">
            <a:avLst/>
          </a:prstGeom>
        </p:spPr>
      </p:pic>
      <p:pic>
        <p:nvPicPr>
          <p:cNvPr id="32" name="Image 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94447" y="3451941"/>
            <a:ext cx="20082" cy="16682"/>
          </a:xfrm>
          <a:prstGeom prst="rect">
            <a:avLst/>
          </a:prstGeom>
        </p:spPr>
      </p:pic>
      <p:pic>
        <p:nvPicPr>
          <p:cNvPr id="33" name="Image 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42697" y="3439470"/>
            <a:ext cx="16645" cy="16580"/>
          </a:xfrm>
          <a:prstGeom prst="rect">
            <a:avLst/>
          </a:prstGeom>
        </p:spPr>
      </p:pic>
      <p:pic>
        <p:nvPicPr>
          <p:cNvPr id="34" name="Image 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928246" y="3403569"/>
            <a:ext cx="12846" cy="10263"/>
          </a:xfrm>
          <a:prstGeom prst="rect">
            <a:avLst/>
          </a:prstGeom>
        </p:spPr>
      </p:pic>
      <p:pic>
        <p:nvPicPr>
          <p:cNvPr id="35" name="Image 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955715" y="3449937"/>
            <a:ext cx="13502" cy="12273"/>
          </a:xfrm>
          <a:prstGeom prst="rect">
            <a:avLst/>
          </a:prstGeom>
        </p:spPr>
      </p:pic>
      <p:pic>
        <p:nvPicPr>
          <p:cNvPr id="39" name="Image 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731769" y="806769"/>
            <a:ext cx="46248" cy="40124"/>
          </a:xfrm>
          <a:prstGeom prst="rect">
            <a:avLst/>
          </a:prstGeom>
        </p:spPr>
      </p:pic>
      <p:pic>
        <p:nvPicPr>
          <p:cNvPr id="40" name="Image 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76290" y="204788"/>
            <a:ext cx="305819" cy="282072"/>
          </a:xfrm>
          <a:prstGeom prst="rect">
            <a:avLst/>
          </a:prstGeom>
        </p:spPr>
      </p:pic>
      <p:pic>
        <p:nvPicPr>
          <p:cNvPr id="41" name="Image 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42" name="Image 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49137" y="715221"/>
            <a:ext cx="10944" cy="35693"/>
          </a:xfrm>
          <a:prstGeom prst="rect">
            <a:avLst/>
          </a:prstGeom>
        </p:spPr>
      </p:pic>
      <p:pic>
        <p:nvPicPr>
          <p:cNvPr id="43" name="Image 2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696013" y="714564"/>
            <a:ext cx="24119" cy="36863"/>
          </a:xfrm>
          <a:prstGeom prst="rect">
            <a:avLst/>
          </a:prstGeom>
        </p:spPr>
      </p:pic>
      <p:pic>
        <p:nvPicPr>
          <p:cNvPr id="44" name="Image 29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666824" y="714564"/>
            <a:ext cx="24119" cy="36272"/>
          </a:xfrm>
          <a:prstGeom prst="rect">
            <a:avLst/>
          </a:prstGeom>
        </p:spPr>
      </p:pic>
      <p:pic>
        <p:nvPicPr>
          <p:cNvPr id="45" name="Image 30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685842" y="816598"/>
            <a:ext cx="41332" cy="40653"/>
          </a:xfrm>
          <a:prstGeom prst="rect">
            <a:avLst/>
          </a:prstGeom>
        </p:spPr>
      </p:pic>
      <p:pic>
        <p:nvPicPr>
          <p:cNvPr id="46" name="Image 31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536051" y="748324"/>
            <a:ext cx="41267" cy="41586"/>
          </a:xfrm>
          <a:prstGeom prst="rect">
            <a:avLst/>
          </a:prstGeom>
        </p:spPr>
      </p:pic>
      <p:pic>
        <p:nvPicPr>
          <p:cNvPr id="47" name="Image 32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569091" y="781135"/>
            <a:ext cx="41049" cy="41203"/>
          </a:xfrm>
          <a:prstGeom prst="rect">
            <a:avLst/>
          </a:prstGeom>
        </p:spPr>
      </p:pic>
      <p:pic>
        <p:nvPicPr>
          <p:cNvPr id="48" name="Image 33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811751" y="744485"/>
            <a:ext cx="47713" cy="45588"/>
          </a:xfrm>
          <a:prstGeom prst="rect">
            <a:avLst/>
          </a:prstGeom>
        </p:spPr>
      </p:pic>
      <p:pic>
        <p:nvPicPr>
          <p:cNvPr id="49" name="Image 34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50" name="Image 35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599731" y="795725"/>
            <a:ext cx="46737" cy="49778"/>
          </a:xfrm>
          <a:prstGeom prst="rect">
            <a:avLst/>
          </a:prstGeom>
        </p:spPr>
      </p:pic>
      <p:pic>
        <p:nvPicPr>
          <p:cNvPr id="51" name="Image 36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511727" y="711116"/>
            <a:ext cx="43676" cy="35563"/>
          </a:xfrm>
          <a:prstGeom prst="rect">
            <a:avLst/>
          </a:prstGeom>
        </p:spPr>
      </p:pic>
      <p:pic>
        <p:nvPicPr>
          <p:cNvPr id="52" name="Image 37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53" name="Image 38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833233" y="710892"/>
            <a:ext cx="46983" cy="49679"/>
          </a:xfrm>
          <a:prstGeom prst="rect">
            <a:avLst/>
          </a:prstGeom>
        </p:spPr>
      </p:pic>
      <p:pic>
        <p:nvPicPr>
          <p:cNvPr id="54" name="Image 39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55" name="Text 13"/>
          <p:cNvSpPr/>
          <p:nvPr/>
        </p:nvSpPr>
        <p:spPr>
          <a:xfrm>
            <a:off x="223838" y="300038"/>
            <a:ext cx="7639050" cy="3714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4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«БЫТЬ ЧЛЕНОМ ПРОФСОЮЗА ВЫГОДНО!»</a:t>
            </a:r>
            <a:endParaRPr lang="en-US" sz="2400" dirty="0"/>
          </a:p>
        </p:txBody>
      </p:sp>
      <p:sp>
        <p:nvSpPr>
          <p:cNvPr id="56" name="Text 14"/>
          <p:cNvSpPr/>
          <p:nvPr/>
        </p:nvSpPr>
        <p:spPr>
          <a:xfrm>
            <a:off x="428625" y="4533900"/>
            <a:ext cx="6581775" cy="4476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>
              <a:lnSpc>
                <a:spcPts val="1765"/>
              </a:lnSpc>
            </a:pPr>
            <a:r>
              <a:rPr lang="en-US" sz="145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ВЫ ЭКОНОМИТЕ ДЕНЬГИ ​И ПОЛУЧАЕТЕ ФИНАНСОВ</a:t>
            </a:r>
            <a:r>
              <a:rPr lang="ru-RU" sz="145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ЫЕ ГАРАНТИИ</a:t>
            </a:r>
            <a:endParaRPr lang="en-US" sz="1450" dirty="0"/>
          </a:p>
          <a:p>
            <a:pPr marL="0" indent="0" algn="l">
              <a:lnSpc>
                <a:spcPts val="1765"/>
              </a:lnSpc>
              <a:buNone/>
            </a:pPr>
            <a:endParaRPr lang="en-US" sz="1450" dirty="0"/>
          </a:p>
        </p:txBody>
      </p:sp>
      <p:sp>
        <p:nvSpPr>
          <p:cNvPr id="61" name="Text 19"/>
          <p:cNvSpPr/>
          <p:nvPr/>
        </p:nvSpPr>
        <p:spPr>
          <a:xfrm>
            <a:off x="495988" y="4019725"/>
            <a:ext cx="3713940" cy="181207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Лечение, чрезвычайные обстоятельства</a:t>
            </a:r>
            <a:endParaRPr lang="en-US" sz="1175" dirty="0"/>
          </a:p>
        </p:txBody>
      </p:sp>
      <p:sp>
        <p:nvSpPr>
          <p:cNvPr id="62" name="Text 20"/>
          <p:cNvSpPr/>
          <p:nvPr/>
        </p:nvSpPr>
        <p:spPr>
          <a:xfrm>
            <a:off x="495263" y="3776864"/>
            <a:ext cx="4846805" cy="219356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20"/>
              </a:lnSpc>
              <a:buNone/>
            </a:pPr>
            <a:r>
              <a:rPr lang="ru-RU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М</a:t>
            </a:r>
            <a:r>
              <a:rPr lang="en-US" sz="141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атериальная</a:t>
            </a:r>
            <a:r>
              <a:rPr lang="en-US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помощь ​в трудной ситуации:</a:t>
            </a:r>
            <a:endParaRPr lang="en-US" sz="1410" dirty="0"/>
          </a:p>
        </p:txBody>
      </p:sp>
      <p:sp>
        <p:nvSpPr>
          <p:cNvPr id="63" name="Text 21"/>
          <p:cNvSpPr/>
          <p:nvPr/>
        </p:nvSpPr>
        <p:spPr>
          <a:xfrm>
            <a:off x="4238565" y="2828287"/>
            <a:ext cx="3689681" cy="39294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Премии </a:t>
            </a:r>
            <a:r>
              <a:rPr lang="en-US" sz="1175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за</a:t>
            </a: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175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активность</a:t>
            </a:r>
            <a:endParaRPr lang="en-US" sz="1175" dirty="0"/>
          </a:p>
        </p:txBody>
      </p:sp>
      <p:sp>
        <p:nvSpPr>
          <p:cNvPr id="64" name="Text 22"/>
          <p:cNvSpPr/>
          <p:nvPr/>
        </p:nvSpPr>
        <p:spPr>
          <a:xfrm>
            <a:off x="4238565" y="2610952"/>
            <a:ext cx="2285768" cy="219541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20"/>
              </a:lnSpc>
              <a:buNone/>
            </a:pPr>
            <a:r>
              <a:rPr lang="en-US" sz="1410" b="1" dirty="0">
                <a:solidFill>
                  <a:srgbClr val="AD092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Признание заслуг:</a:t>
            </a:r>
            <a:endParaRPr lang="en-US" sz="1410" dirty="0"/>
          </a:p>
        </p:txBody>
      </p:sp>
      <p:sp>
        <p:nvSpPr>
          <p:cNvPr id="65" name="Text 23"/>
          <p:cNvSpPr/>
          <p:nvPr/>
        </p:nvSpPr>
        <p:spPr>
          <a:xfrm>
            <a:off x="448631" y="2861209"/>
            <a:ext cx="3422129" cy="36207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Доступные </a:t>
            </a:r>
            <a:r>
              <a:rPr lang="en-US" sz="1175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путевки</a:t>
            </a: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​</a:t>
            </a:r>
            <a:r>
              <a:rPr lang="en-US" sz="1175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для</a:t>
            </a: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вас и </a:t>
            </a:r>
            <a:r>
              <a:rPr lang="en-US" sz="1175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ваших</a:t>
            </a: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175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детей</a:t>
            </a:r>
            <a:r>
              <a:rPr lang="ru-RU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endParaRPr lang="en-US" sz="1175" dirty="0"/>
          </a:p>
        </p:txBody>
      </p:sp>
      <p:sp>
        <p:nvSpPr>
          <p:cNvPr id="66" name="Text 24"/>
          <p:cNvSpPr/>
          <p:nvPr/>
        </p:nvSpPr>
        <p:spPr>
          <a:xfrm>
            <a:off x="494342" y="2619744"/>
            <a:ext cx="3539532" cy="2191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20"/>
              </a:lnSpc>
              <a:buNone/>
            </a:pPr>
            <a:r>
              <a:rPr lang="en-US" sz="141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Льготные</a:t>
            </a:r>
            <a:r>
              <a:rPr lang="en-US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41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путевки</a:t>
            </a:r>
            <a:r>
              <a:rPr lang="ru-RU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и экскурсии</a:t>
            </a:r>
            <a:r>
              <a:rPr lang="en-US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:</a:t>
            </a:r>
            <a:endParaRPr lang="en-US" sz="1410" dirty="0"/>
          </a:p>
        </p:txBody>
      </p:sp>
      <p:sp>
        <p:nvSpPr>
          <p:cNvPr id="67" name="Text 25"/>
          <p:cNvSpPr/>
          <p:nvPr/>
        </p:nvSpPr>
        <p:spPr>
          <a:xfrm>
            <a:off x="6051516" y="1681969"/>
            <a:ext cx="2782931" cy="385832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Помощь в возврате незаконно удержанных премий и зарплаты</a:t>
            </a:r>
            <a:endParaRPr lang="en-US" sz="1175" dirty="0"/>
          </a:p>
        </p:txBody>
      </p:sp>
      <p:sp>
        <p:nvSpPr>
          <p:cNvPr id="68" name="Text 26"/>
          <p:cNvSpPr/>
          <p:nvPr/>
        </p:nvSpPr>
        <p:spPr>
          <a:xfrm>
            <a:off x="6069021" y="1436595"/>
            <a:ext cx="2538476" cy="2187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20"/>
              </a:lnSpc>
              <a:buNone/>
            </a:pPr>
            <a:r>
              <a:rPr lang="en-US" sz="141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Защита</a:t>
            </a:r>
            <a:r>
              <a:rPr lang="en-US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41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ваших</a:t>
            </a:r>
            <a:r>
              <a:rPr lang="en-US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ru-RU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доходов</a:t>
            </a:r>
            <a:r>
              <a:rPr lang="en-US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:</a:t>
            </a:r>
            <a:endParaRPr lang="en-US" sz="1410" dirty="0"/>
          </a:p>
        </p:txBody>
      </p:sp>
      <p:sp>
        <p:nvSpPr>
          <p:cNvPr id="69" name="Text 27"/>
          <p:cNvSpPr/>
          <p:nvPr/>
        </p:nvSpPr>
        <p:spPr>
          <a:xfrm>
            <a:off x="2546217" y="1445839"/>
            <a:ext cx="2472727" cy="2187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20"/>
              </a:lnSpc>
              <a:buNone/>
            </a:pPr>
            <a:r>
              <a:rPr lang="en-US" sz="141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Электронный билет:</a:t>
            </a:r>
            <a:endParaRPr lang="en-US" sz="1410" dirty="0"/>
          </a:p>
        </p:txBody>
      </p:sp>
      <p:sp>
        <p:nvSpPr>
          <p:cNvPr id="70" name="Text 28"/>
          <p:cNvSpPr/>
          <p:nvPr/>
        </p:nvSpPr>
        <p:spPr>
          <a:xfrm>
            <a:off x="2546207" y="1682563"/>
            <a:ext cx="3622973" cy="39150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Покупки со скидками </a:t>
            </a:r>
          </a:p>
          <a:p>
            <a:pPr marL="0" indent="0" algn="l">
              <a:lnSpc>
                <a:spcPts val="1430"/>
              </a:lnSpc>
              <a:buNone/>
            </a:pPr>
            <a:r>
              <a:rPr lang="en-US" sz="11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кэшбэком по электронному билету</a:t>
            </a:r>
            <a:endParaRPr lang="en-US" sz="1175" dirty="0"/>
          </a:p>
        </p:txBody>
      </p:sp>
      <p:pic>
        <p:nvPicPr>
          <p:cNvPr id="72" name="Изображение 71" descr="Group 1597883244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987540" y="2849880"/>
            <a:ext cx="2489200" cy="2520315"/>
          </a:xfrm>
          <a:prstGeom prst="rect">
            <a:avLst/>
          </a:prstGeom>
        </p:spPr>
      </p:pic>
      <p:pic>
        <p:nvPicPr>
          <p:cNvPr id="73" name="Изображение 72" descr="Group 1597883250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36525" y="715010"/>
            <a:ext cx="2176780" cy="16186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345" y="-648517"/>
            <a:ext cx="4284994" cy="482921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271" y="-1356561"/>
            <a:ext cx="439302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63" y="1171575"/>
            <a:ext cx="2619375" cy="1714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2788" y="1185863"/>
            <a:ext cx="2638425" cy="1714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0763" y="1185863"/>
            <a:ext cx="2619375" cy="1728788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1774" y="806769"/>
            <a:ext cx="46248" cy="40124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6295" y="204788"/>
            <a:ext cx="305819" cy="282072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49137" y="715221"/>
            <a:ext cx="10944" cy="35693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96009" y="714564"/>
            <a:ext cx="24119" cy="36863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66820" y="714564"/>
            <a:ext cx="24119" cy="36272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85842" y="816598"/>
            <a:ext cx="41332" cy="40653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6046" y="748324"/>
            <a:ext cx="41267" cy="41586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69086" y="781135"/>
            <a:ext cx="41049" cy="41203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11751" y="744485"/>
            <a:ext cx="47713" cy="45588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99726" y="795725"/>
            <a:ext cx="46737" cy="49778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11722" y="711116"/>
            <a:ext cx="43676" cy="35563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33228" y="710892"/>
            <a:ext cx="46983" cy="49679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23" name="Text 0"/>
          <p:cNvSpPr/>
          <p:nvPr/>
        </p:nvSpPr>
        <p:spPr>
          <a:xfrm>
            <a:off x="261937" y="347663"/>
            <a:ext cx="7605712" cy="32861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2605"/>
              </a:lnSpc>
              <a:buNone/>
            </a:pPr>
            <a:r>
              <a:rPr lang="en-US" sz="214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«БЫТЬ ЧЛЕНОМ ПРОФСОЮЗА — ПРЕСТИЖНО!»</a:t>
            </a:r>
            <a:endParaRPr lang="en-US" sz="2140" dirty="0"/>
          </a:p>
        </p:txBody>
      </p:sp>
      <p:sp>
        <p:nvSpPr>
          <p:cNvPr id="24" name="Text 1"/>
          <p:cNvSpPr/>
          <p:nvPr/>
        </p:nvSpPr>
        <p:spPr>
          <a:xfrm>
            <a:off x="431483" y="4795838"/>
            <a:ext cx="8491538" cy="2381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1875"/>
              </a:lnSpc>
              <a:buNone/>
            </a:pPr>
            <a:r>
              <a:rPr lang="en-US" sz="154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ТЫ ВХОДИШЬ В ЭЛИТУ КОМПАНИИ, ТВОИ ЗАСЛУГИ ЦЕНЯТ И ПООЩРЯЮТ</a:t>
            </a:r>
            <a:endParaRPr lang="en-US" sz="1540" dirty="0"/>
          </a:p>
        </p:txBody>
      </p:sp>
      <p:sp>
        <p:nvSpPr>
          <p:cNvPr id="25" name="Text 2"/>
          <p:cNvSpPr/>
          <p:nvPr/>
        </p:nvSpPr>
        <p:spPr>
          <a:xfrm>
            <a:off x="548357" y="4296460"/>
            <a:ext cx="5238750" cy="1809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Денежные премии и награды за активную работу</a:t>
            </a:r>
            <a:endParaRPr lang="en-US" sz="1180" dirty="0"/>
          </a:p>
        </p:txBody>
      </p:sp>
      <p:sp>
        <p:nvSpPr>
          <p:cNvPr id="26" name="Text 3"/>
          <p:cNvSpPr/>
          <p:nvPr/>
        </p:nvSpPr>
        <p:spPr>
          <a:xfrm>
            <a:off x="5053013" y="3376613"/>
            <a:ext cx="4186238" cy="3619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Вы самыми первыми </a:t>
            </a:r>
            <a:r>
              <a:rPr lang="en-US" sz="118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получаете</a:t>
            </a:r>
            <a:r>
              <a:rPr lang="en-US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br>
              <a:rPr lang="ru-RU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</a:br>
            <a:r>
              <a:rPr lang="en-US" sz="118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актуальную</a:t>
            </a:r>
            <a:r>
              <a:rPr lang="en-US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информацию</a:t>
            </a:r>
            <a:endParaRPr lang="en-US" sz="1180" dirty="0"/>
          </a:p>
        </p:txBody>
      </p:sp>
      <p:sp>
        <p:nvSpPr>
          <p:cNvPr id="27" name="Text 4"/>
          <p:cNvSpPr/>
          <p:nvPr/>
        </p:nvSpPr>
        <p:spPr>
          <a:xfrm>
            <a:off x="5053013" y="4295775"/>
            <a:ext cx="4319588" cy="3619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 ходатайствует ​о </a:t>
            </a:r>
            <a:r>
              <a:rPr lang="en-US" sz="118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награждении</a:t>
            </a:r>
            <a:r>
              <a:rPr lang="en-US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br>
              <a:rPr lang="ru-RU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</a:br>
            <a:r>
              <a:rPr lang="en-US" sz="118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своих</a:t>
            </a:r>
            <a:r>
              <a:rPr lang="en-US" sz="118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активистов</a:t>
            </a:r>
            <a:endParaRPr lang="en-US" sz="1180" dirty="0"/>
          </a:p>
        </p:txBody>
      </p:sp>
      <p:sp>
        <p:nvSpPr>
          <p:cNvPr id="28" name="Text 5"/>
          <p:cNvSpPr/>
          <p:nvPr/>
        </p:nvSpPr>
        <p:spPr>
          <a:xfrm>
            <a:off x="261937" y="757238"/>
            <a:ext cx="6538913" cy="233362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830"/>
              </a:lnSpc>
              <a:buNone/>
            </a:pPr>
            <a:r>
              <a:rPr lang="en-US" sz="15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ПРИЧАСТНОСТЬ К СИЛЬНОМУ КОЛЛЕКТИВУ И УВАЖЕНИЕ</a:t>
            </a:r>
            <a:endParaRPr lang="en-US" sz="1500" dirty="0"/>
          </a:p>
        </p:txBody>
      </p:sp>
      <p:sp>
        <p:nvSpPr>
          <p:cNvPr id="29" name="Text 6"/>
          <p:cNvSpPr/>
          <p:nvPr/>
        </p:nvSpPr>
        <p:spPr>
          <a:xfrm>
            <a:off x="559595" y="3375795"/>
            <a:ext cx="4576286" cy="543279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40"/>
              </a:lnSpc>
              <a:buNone/>
            </a:pPr>
            <a:r>
              <a:rPr lang="en-US" sz="118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Вы становитесь частью огромного ​и влиятельного </a:t>
            </a:r>
            <a:r>
              <a:rPr lang="en-US" sz="1185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коллектива</a:t>
            </a:r>
            <a:r>
              <a:rPr lang="en-US" sz="118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ru-RU" sz="118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более </a:t>
            </a:r>
            <a:r>
              <a:rPr lang="en-US" sz="118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1 2</a:t>
            </a:r>
            <a:r>
              <a:rPr lang="ru-RU" sz="118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00</a:t>
            </a:r>
            <a:r>
              <a:rPr lang="en-US" sz="118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000 человек, который всегда готов поддержать</a:t>
            </a:r>
            <a:endParaRPr lang="en-US" sz="1185" dirty="0"/>
          </a:p>
        </p:txBody>
      </p:sp>
      <p:sp>
        <p:nvSpPr>
          <p:cNvPr id="30" name="Text 7"/>
          <p:cNvSpPr/>
          <p:nvPr/>
        </p:nvSpPr>
        <p:spPr>
          <a:xfrm>
            <a:off x="5076388" y="4020149"/>
            <a:ext cx="2300110" cy="21921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30"/>
              </a:lnSpc>
              <a:buNone/>
            </a:pPr>
            <a:r>
              <a:rPr lang="en-US" sz="1420" b="1" dirty="0">
                <a:solidFill>
                  <a:srgbClr val="AD092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Признание заслуг:</a:t>
            </a:r>
            <a:endParaRPr lang="en-US" sz="1420" dirty="0"/>
          </a:p>
        </p:txBody>
      </p:sp>
      <p:sp>
        <p:nvSpPr>
          <p:cNvPr id="31" name="Text 8"/>
          <p:cNvSpPr/>
          <p:nvPr/>
        </p:nvSpPr>
        <p:spPr>
          <a:xfrm>
            <a:off x="5071625" y="3124215"/>
            <a:ext cx="1800096" cy="21921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30"/>
              </a:lnSpc>
              <a:buNone/>
            </a:pPr>
            <a:r>
              <a:rPr lang="en-US" sz="1420" b="1" dirty="0">
                <a:solidFill>
                  <a:srgbClr val="AD092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Информация:</a:t>
            </a:r>
            <a:endParaRPr lang="en-US" sz="1420" dirty="0"/>
          </a:p>
        </p:txBody>
      </p:sp>
      <p:sp>
        <p:nvSpPr>
          <p:cNvPr id="32" name="Text 9"/>
          <p:cNvSpPr/>
          <p:nvPr/>
        </p:nvSpPr>
        <p:spPr>
          <a:xfrm>
            <a:off x="547074" y="4020149"/>
            <a:ext cx="1671521" cy="21921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30"/>
              </a:lnSpc>
              <a:buNone/>
            </a:pPr>
            <a:r>
              <a:rPr lang="en-US" sz="1420" b="1" dirty="0">
                <a:solidFill>
                  <a:srgbClr val="AD092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Поощрения:</a:t>
            </a:r>
            <a:endParaRPr lang="en-US" sz="1420" dirty="0"/>
          </a:p>
        </p:txBody>
      </p:sp>
      <p:sp>
        <p:nvSpPr>
          <p:cNvPr id="33" name="Text 10"/>
          <p:cNvSpPr/>
          <p:nvPr/>
        </p:nvSpPr>
        <p:spPr>
          <a:xfrm>
            <a:off x="547074" y="3101130"/>
            <a:ext cx="1938195" cy="21921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730"/>
              </a:lnSpc>
              <a:buNone/>
            </a:pPr>
            <a:r>
              <a:rPr lang="en-US" sz="1420" b="1" dirty="0">
                <a:solidFill>
                  <a:srgbClr val="AD092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Сила команды:</a:t>
            </a:r>
            <a:endParaRPr lang="en-US" sz="14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8150" y="2386429"/>
            <a:ext cx="2500313" cy="990600"/>
          </a:xfrm>
          <a:prstGeom prst="roundRect">
            <a:avLst/>
          </a:prstGeom>
          <a:solidFill>
            <a:srgbClr val="FFFFFF"/>
          </a:solidFill>
          <a:ln w="28472">
            <a:solidFill>
              <a:srgbClr val="C60C3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324225" y="2416174"/>
            <a:ext cx="2500313" cy="990600"/>
          </a:xfrm>
          <a:prstGeom prst="roundRect">
            <a:avLst/>
          </a:prstGeom>
          <a:solidFill>
            <a:srgbClr val="FFFFFF"/>
          </a:solidFill>
          <a:ln w="28472">
            <a:solidFill>
              <a:srgbClr val="C60C3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57900" y="2409825"/>
            <a:ext cx="2500313" cy="966788"/>
          </a:xfrm>
          <a:prstGeom prst="roundRect">
            <a:avLst/>
          </a:prstGeom>
          <a:solidFill>
            <a:srgbClr val="FFFFFF"/>
          </a:solidFill>
          <a:ln w="28472">
            <a:solidFill>
              <a:srgbClr val="C60C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00738" y="3686175"/>
            <a:ext cx="2752725" cy="638175"/>
          </a:xfrm>
          <a:prstGeom prst="roundRect">
            <a:avLst/>
          </a:prstGeom>
          <a:solidFill>
            <a:srgbClr val="FFFFFF"/>
          </a:solidFill>
          <a:ln w="28472">
            <a:solidFill>
              <a:srgbClr val="AD092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95563" y="3690937"/>
            <a:ext cx="3186113" cy="609600"/>
          </a:xfrm>
          <a:prstGeom prst="roundRect">
            <a:avLst/>
          </a:prstGeom>
          <a:solidFill>
            <a:srgbClr val="FFFFFF"/>
          </a:solidFill>
          <a:ln w="28472">
            <a:solidFill>
              <a:srgbClr val="AD092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33388" y="3690937"/>
            <a:ext cx="1991746" cy="623888"/>
          </a:xfrm>
          <a:prstGeom prst="roundRect">
            <a:avLst/>
          </a:prstGeom>
          <a:solidFill>
            <a:srgbClr val="FFFFFF"/>
          </a:solidFill>
          <a:ln w="24678">
            <a:solidFill>
              <a:srgbClr val="AD0929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995" y="1066618"/>
            <a:ext cx="4284994" cy="4829215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495" y="-1356360"/>
            <a:ext cx="4392930" cy="7231380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" y="1247775"/>
            <a:ext cx="2519680" cy="1675130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3110" y="1226185"/>
            <a:ext cx="2555875" cy="1707515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0280" y="1271905"/>
            <a:ext cx="2519680" cy="1679575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1774" y="806769"/>
            <a:ext cx="46248" cy="40124"/>
          </a:xfrm>
          <a:prstGeom prst="rect">
            <a:avLst/>
          </a:prstGeom>
        </p:spPr>
      </p:pic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6295" y="204788"/>
            <a:ext cx="305823" cy="282072"/>
          </a:xfrm>
          <a:prstGeom prst="rect">
            <a:avLst/>
          </a:prstGeom>
        </p:spPr>
      </p:pic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1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49137" y="715221"/>
            <a:ext cx="10939" cy="35693"/>
          </a:xfrm>
          <a:prstGeom prst="rect">
            <a:avLst/>
          </a:prstGeom>
        </p:spPr>
      </p:pic>
      <p:pic>
        <p:nvPicPr>
          <p:cNvPr id="17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96009" y="714564"/>
            <a:ext cx="24119" cy="36863"/>
          </a:xfrm>
          <a:prstGeom prst="rect">
            <a:avLst/>
          </a:prstGeom>
        </p:spPr>
      </p:pic>
      <p:pic>
        <p:nvPicPr>
          <p:cNvPr id="18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66820" y="714564"/>
            <a:ext cx="24119" cy="36272"/>
          </a:xfrm>
          <a:prstGeom prst="rect">
            <a:avLst/>
          </a:prstGeom>
        </p:spPr>
      </p:pic>
      <p:pic>
        <p:nvPicPr>
          <p:cNvPr id="19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85842" y="816598"/>
            <a:ext cx="41337" cy="40653"/>
          </a:xfrm>
          <a:prstGeom prst="rect">
            <a:avLst/>
          </a:prstGeom>
        </p:spPr>
      </p:pic>
      <p:pic>
        <p:nvPicPr>
          <p:cNvPr id="20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36046" y="748324"/>
            <a:ext cx="41263" cy="41586"/>
          </a:xfrm>
          <a:prstGeom prst="rect">
            <a:avLst/>
          </a:prstGeom>
        </p:spPr>
      </p:pic>
      <p:pic>
        <p:nvPicPr>
          <p:cNvPr id="21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69086" y="781135"/>
            <a:ext cx="41049" cy="41203"/>
          </a:xfrm>
          <a:prstGeom prst="rect">
            <a:avLst/>
          </a:prstGeom>
        </p:spPr>
      </p:pic>
      <p:pic>
        <p:nvPicPr>
          <p:cNvPr id="22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811751" y="744485"/>
            <a:ext cx="47718" cy="45588"/>
          </a:xfrm>
          <a:prstGeom prst="rect">
            <a:avLst/>
          </a:prstGeom>
        </p:spPr>
      </p:pic>
      <p:pic>
        <p:nvPicPr>
          <p:cNvPr id="23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24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99726" y="795725"/>
            <a:ext cx="46741" cy="49778"/>
          </a:xfrm>
          <a:prstGeom prst="rect">
            <a:avLst/>
          </a:prstGeom>
        </p:spPr>
      </p:pic>
      <p:pic>
        <p:nvPicPr>
          <p:cNvPr id="25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11722" y="711116"/>
            <a:ext cx="43672" cy="35563"/>
          </a:xfrm>
          <a:prstGeom prst="rect">
            <a:avLst/>
          </a:prstGeom>
        </p:spPr>
      </p:pic>
      <p:pic>
        <p:nvPicPr>
          <p:cNvPr id="26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27" name="Image 1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33228" y="710892"/>
            <a:ext cx="46983" cy="49679"/>
          </a:xfrm>
          <a:prstGeom prst="rect">
            <a:avLst/>
          </a:prstGeom>
        </p:spPr>
      </p:pic>
      <p:pic>
        <p:nvPicPr>
          <p:cNvPr id="28" name="Image 20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29" name="Text 6"/>
          <p:cNvSpPr/>
          <p:nvPr/>
        </p:nvSpPr>
        <p:spPr>
          <a:xfrm>
            <a:off x="252413" y="347663"/>
            <a:ext cx="8158163" cy="2809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2195"/>
              </a:lnSpc>
              <a:buNone/>
            </a:pPr>
            <a:r>
              <a:rPr lang="en-US" sz="18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«ПРОВОДИ ВРЕМЯ ВЕСЕЛО, РАЗНООБРАЗНО И С ПОЛЬЗОЙ!»</a:t>
            </a:r>
            <a:endParaRPr lang="en-US" sz="1800" dirty="0"/>
          </a:p>
        </p:txBody>
      </p:sp>
      <p:sp>
        <p:nvSpPr>
          <p:cNvPr id="30" name="Text 7"/>
          <p:cNvSpPr/>
          <p:nvPr/>
        </p:nvSpPr>
        <p:spPr>
          <a:xfrm>
            <a:off x="233362" y="657225"/>
            <a:ext cx="7867650" cy="4095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605"/>
              </a:lnSpc>
              <a:buNone/>
            </a:pPr>
            <a:r>
              <a:rPr lang="en-US" sz="131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РАБОТА — НЕ ВСЯ ЖИЗНЬ</a:t>
            </a:r>
            <a:r>
              <a:rPr lang="ru-RU" sz="131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.</a:t>
            </a:r>
            <a:r>
              <a:rPr lang="en-US" sz="131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ru-RU" sz="131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31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МЫ СОЗДАЕМ ВОЗМОЖНОСТИ ​ДЛЯ ЯРКОГО ОТДЫХА, ЧТОБЫ ВЫ ПРОВОДИЛИ ВРЕМЯ ​ С УДОВОЛЬСТВИЕМ</a:t>
            </a:r>
            <a:endParaRPr lang="en-US" sz="1315" dirty="0"/>
          </a:p>
        </p:txBody>
      </p:sp>
      <p:sp>
        <p:nvSpPr>
          <p:cNvPr id="31" name="Text 8"/>
          <p:cNvSpPr/>
          <p:nvPr/>
        </p:nvSpPr>
        <p:spPr>
          <a:xfrm>
            <a:off x="780098" y="4733865"/>
            <a:ext cx="7748587" cy="2857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2265"/>
              </a:lnSpc>
              <a:buNone/>
            </a:pPr>
            <a:r>
              <a:rPr lang="en-US" sz="18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 НЕ ТОЛЬКО ЗАЩИЩАЕТ, НО И РАЗВИВАЕТ!</a:t>
            </a:r>
            <a:endParaRPr lang="en-US" sz="1860" dirty="0"/>
          </a:p>
        </p:txBody>
      </p:sp>
      <p:sp>
        <p:nvSpPr>
          <p:cNvPr id="32" name="Text 9"/>
          <p:cNvSpPr/>
          <p:nvPr/>
        </p:nvSpPr>
        <p:spPr>
          <a:xfrm>
            <a:off x="866775" y="4495800"/>
            <a:ext cx="7867650" cy="2047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605"/>
              </a:lnSpc>
              <a:buNone/>
            </a:pPr>
            <a:r>
              <a:rPr lang="en-US" sz="131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ТВОЕ СВОБОДНОЕ ВРЕМЯ СТАНОВИТСЯ ЯРКИМ, НАСЫЩЕННЫМ И ПОЛЕЗНЫМ</a:t>
            </a:r>
            <a:endParaRPr lang="en-US" sz="1315" dirty="0"/>
          </a:p>
        </p:txBody>
      </p:sp>
      <p:sp>
        <p:nvSpPr>
          <p:cNvPr id="33" name="Text 10"/>
          <p:cNvSpPr/>
          <p:nvPr/>
        </p:nvSpPr>
        <p:spPr>
          <a:xfrm>
            <a:off x="5994083" y="3943350"/>
            <a:ext cx="3133725" cy="304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Скидки на анализы, обследования,</a:t>
            </a:r>
            <a:endParaRPr lang="en-US" sz="970" dirty="0"/>
          </a:p>
          <a:p>
            <a:pPr marL="0" indent="0" algn="l">
              <a:lnSpc>
                <a:spcPts val="1185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стоматологию</a:t>
            </a:r>
            <a:endParaRPr lang="en-US" sz="970" dirty="0"/>
          </a:p>
        </p:txBody>
      </p:sp>
      <p:sp>
        <p:nvSpPr>
          <p:cNvPr id="34" name="Text 11"/>
          <p:cNvSpPr/>
          <p:nvPr/>
        </p:nvSpPr>
        <p:spPr>
          <a:xfrm>
            <a:off x="5994083" y="3781425"/>
            <a:ext cx="1804004" cy="1809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20"/>
              </a:lnSpc>
              <a:buNone/>
            </a:pPr>
            <a:r>
              <a:rPr lang="en-US" sz="11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Здоровье:</a:t>
            </a:r>
            <a:endParaRPr lang="en-US" sz="1165" dirty="0"/>
          </a:p>
        </p:txBody>
      </p:sp>
      <p:sp>
        <p:nvSpPr>
          <p:cNvPr id="35" name="Text 12"/>
          <p:cNvSpPr/>
          <p:nvPr/>
        </p:nvSpPr>
        <p:spPr>
          <a:xfrm>
            <a:off x="2674620" y="3943350"/>
            <a:ext cx="3400425" cy="304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обучающие проекты и тесты</a:t>
            </a:r>
            <a:endParaRPr lang="en-US" sz="970" dirty="0"/>
          </a:p>
          <a:p>
            <a:pPr marL="0" indent="0" algn="l">
              <a:lnSpc>
                <a:spcPts val="1185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для повышения юридической грамотности</a:t>
            </a:r>
            <a:endParaRPr lang="en-US" sz="970" dirty="0"/>
          </a:p>
        </p:txBody>
      </p:sp>
      <p:sp>
        <p:nvSpPr>
          <p:cNvPr id="36" name="Text 13"/>
          <p:cNvSpPr/>
          <p:nvPr/>
        </p:nvSpPr>
        <p:spPr>
          <a:xfrm>
            <a:off x="2659380" y="3781425"/>
            <a:ext cx="1727864" cy="1809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20"/>
              </a:lnSpc>
              <a:buNone/>
            </a:pPr>
            <a:r>
              <a:rPr lang="en-US" sz="11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Обучение:</a:t>
            </a:r>
            <a:endParaRPr lang="en-US" sz="1165" dirty="0"/>
          </a:p>
        </p:txBody>
      </p:sp>
      <p:sp>
        <p:nvSpPr>
          <p:cNvPr id="37" name="Text 14"/>
          <p:cNvSpPr/>
          <p:nvPr/>
        </p:nvSpPr>
        <p:spPr>
          <a:xfrm>
            <a:off x="452505" y="3983312"/>
            <a:ext cx="2522828" cy="152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185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конкурсы, мастер-классы</a:t>
            </a:r>
            <a:endParaRPr lang="en-US" sz="970" dirty="0"/>
          </a:p>
        </p:txBody>
      </p:sp>
      <p:sp>
        <p:nvSpPr>
          <p:cNvPr id="38" name="Text 15"/>
          <p:cNvSpPr/>
          <p:nvPr/>
        </p:nvSpPr>
        <p:spPr>
          <a:xfrm>
            <a:off x="460375" y="3780155"/>
            <a:ext cx="1734185" cy="1809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20"/>
              </a:lnSpc>
              <a:buNone/>
            </a:pPr>
            <a:r>
              <a:rPr lang="en-US" sz="11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Творчество:</a:t>
            </a:r>
            <a:endParaRPr lang="en-US" sz="1165" dirty="0"/>
          </a:p>
        </p:txBody>
      </p:sp>
      <p:sp>
        <p:nvSpPr>
          <p:cNvPr id="39" name="Text 16"/>
          <p:cNvSpPr/>
          <p:nvPr/>
        </p:nvSpPr>
        <p:spPr>
          <a:xfrm>
            <a:off x="6120765" y="3133725"/>
            <a:ext cx="2862263" cy="13811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090"/>
              </a:lnSpc>
              <a:buNone/>
            </a:pPr>
            <a:r>
              <a:rPr lang="en-US" sz="89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 коллегами по всей России</a:t>
            </a:r>
            <a:endParaRPr lang="en-US" sz="895" dirty="0"/>
          </a:p>
        </p:txBody>
      </p:sp>
      <p:sp>
        <p:nvSpPr>
          <p:cNvPr id="40" name="Text 17"/>
          <p:cNvSpPr/>
          <p:nvPr/>
        </p:nvSpPr>
        <p:spPr>
          <a:xfrm>
            <a:off x="6090285" y="2971800"/>
            <a:ext cx="2505075" cy="1666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10"/>
              </a:lnSpc>
              <a:buNone/>
            </a:pPr>
            <a:r>
              <a:rPr lang="en-US" sz="10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Путешествия и экскурсии</a:t>
            </a:r>
            <a:endParaRPr lang="en-US" sz="1075" dirty="0"/>
          </a:p>
        </p:txBody>
      </p:sp>
      <p:sp>
        <p:nvSpPr>
          <p:cNvPr id="41" name="Text 18"/>
          <p:cNvSpPr/>
          <p:nvPr/>
        </p:nvSpPr>
        <p:spPr>
          <a:xfrm>
            <a:off x="3343275" y="3135312"/>
            <a:ext cx="2862263" cy="13811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090"/>
              </a:lnSpc>
              <a:buNone/>
            </a:pPr>
            <a:r>
              <a:rPr lang="en-US" sz="89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концерты, театр, спортивные матчи</a:t>
            </a:r>
            <a:endParaRPr lang="en-US" sz="895" dirty="0"/>
          </a:p>
        </p:txBody>
      </p:sp>
      <p:sp>
        <p:nvSpPr>
          <p:cNvPr id="42" name="Text 19"/>
          <p:cNvSpPr/>
          <p:nvPr/>
        </p:nvSpPr>
        <p:spPr>
          <a:xfrm>
            <a:off x="3335655" y="2968624"/>
            <a:ext cx="1100138" cy="1666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10"/>
              </a:lnSpc>
              <a:buNone/>
            </a:pPr>
            <a:r>
              <a:rPr lang="en-US" sz="10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Билеты:</a:t>
            </a:r>
            <a:endParaRPr lang="en-US" sz="1075" dirty="0"/>
          </a:p>
        </p:txBody>
      </p:sp>
      <p:sp>
        <p:nvSpPr>
          <p:cNvPr id="43" name="Text 20"/>
          <p:cNvSpPr/>
          <p:nvPr/>
        </p:nvSpPr>
        <p:spPr>
          <a:xfrm>
            <a:off x="428404" y="3118840"/>
            <a:ext cx="2346229" cy="13871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090"/>
              </a:lnSpc>
              <a:buNone/>
            </a:pPr>
            <a:r>
              <a:rPr lang="en-US" sz="89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спартакиады, турниры​</a:t>
            </a:r>
            <a:endParaRPr lang="en-US" sz="895" dirty="0"/>
          </a:p>
        </p:txBody>
      </p:sp>
      <p:sp>
        <p:nvSpPr>
          <p:cNvPr id="44" name="Text 21"/>
          <p:cNvSpPr/>
          <p:nvPr/>
        </p:nvSpPr>
        <p:spPr>
          <a:xfrm>
            <a:off x="434340" y="2938463"/>
            <a:ext cx="1001115" cy="16740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10"/>
              </a:lnSpc>
              <a:buNone/>
            </a:pPr>
            <a:r>
              <a:rPr lang="en-US" sz="107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Спорт:</a:t>
            </a:r>
            <a:endParaRPr lang="en-US" sz="10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0C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225" y="841193"/>
            <a:ext cx="4284994" cy="482921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495" y="-1356360"/>
            <a:ext cx="4392930" cy="7566660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357188" y="3071813"/>
            <a:ext cx="3438525" cy="776288"/>
          </a:xfrm>
          <a:prstGeom prst="roundRect">
            <a:avLst/>
          </a:prstGeom>
          <a:solidFill>
            <a:srgbClr val="FFFFFF"/>
          </a:solidFill>
          <a:ln w="24594">
            <a:solidFill>
              <a:srgbClr val="AD09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57188" y="3924300"/>
            <a:ext cx="3438525" cy="1004887"/>
          </a:xfrm>
          <a:prstGeom prst="roundRect">
            <a:avLst/>
          </a:prstGeom>
          <a:solidFill>
            <a:srgbClr val="FFFFFF"/>
          </a:solidFill>
          <a:ln w="24594">
            <a:solidFill>
              <a:srgbClr val="AD092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57188" y="1281113"/>
            <a:ext cx="3438525" cy="776288"/>
          </a:xfrm>
          <a:prstGeom prst="roundRect">
            <a:avLst/>
          </a:prstGeom>
          <a:solidFill>
            <a:srgbClr val="FFFFFF"/>
          </a:solidFill>
          <a:ln w="24594">
            <a:solidFill>
              <a:srgbClr val="AD092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57188" y="2133600"/>
            <a:ext cx="3438525" cy="819150"/>
          </a:xfrm>
          <a:prstGeom prst="roundRect">
            <a:avLst/>
          </a:prstGeom>
          <a:solidFill>
            <a:srgbClr val="FFFFFF"/>
          </a:solidFill>
          <a:ln w="24594">
            <a:solidFill>
              <a:srgbClr val="AD0929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1475" y="1262063"/>
            <a:ext cx="4676775" cy="234315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1774" y="806769"/>
            <a:ext cx="46248" cy="40124"/>
          </a:xfrm>
          <a:prstGeom prst="rect">
            <a:avLst/>
          </a:prstGeom>
        </p:spPr>
      </p:pic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6295" y="204788"/>
            <a:ext cx="305823" cy="282072"/>
          </a:xfrm>
          <a:prstGeom prst="rect">
            <a:avLst/>
          </a:prstGeom>
        </p:spPr>
      </p:pic>
      <p:pic>
        <p:nvPicPr>
          <p:cNvPr id="1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1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9137" y="715221"/>
            <a:ext cx="10939" cy="35693"/>
          </a:xfrm>
          <a:prstGeom prst="rect">
            <a:avLst/>
          </a:prstGeom>
        </p:spPr>
      </p:pic>
      <p:pic>
        <p:nvPicPr>
          <p:cNvPr id="1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6009" y="714564"/>
            <a:ext cx="24119" cy="36863"/>
          </a:xfrm>
          <a:prstGeom prst="rect">
            <a:avLst/>
          </a:prstGeom>
        </p:spPr>
      </p:pic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6820" y="714564"/>
            <a:ext cx="24119" cy="36272"/>
          </a:xfrm>
          <a:prstGeom prst="rect">
            <a:avLst/>
          </a:prstGeom>
        </p:spPr>
      </p:pic>
      <p:pic>
        <p:nvPicPr>
          <p:cNvPr id="15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5842" y="816598"/>
            <a:ext cx="41337" cy="40653"/>
          </a:xfrm>
          <a:prstGeom prst="rect">
            <a:avLst/>
          </a:prstGeom>
        </p:spPr>
      </p:pic>
      <p:pic>
        <p:nvPicPr>
          <p:cNvPr id="16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6046" y="748324"/>
            <a:ext cx="41263" cy="41586"/>
          </a:xfrm>
          <a:prstGeom prst="rect">
            <a:avLst/>
          </a:prstGeom>
        </p:spPr>
      </p:pic>
      <p:pic>
        <p:nvPicPr>
          <p:cNvPr id="17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69086" y="781135"/>
            <a:ext cx="41049" cy="41203"/>
          </a:xfrm>
          <a:prstGeom prst="rect">
            <a:avLst/>
          </a:prstGeom>
        </p:spPr>
      </p:pic>
      <p:pic>
        <p:nvPicPr>
          <p:cNvPr id="18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11751" y="744485"/>
            <a:ext cx="47718" cy="45588"/>
          </a:xfrm>
          <a:prstGeom prst="rect">
            <a:avLst/>
          </a:prstGeom>
        </p:spPr>
      </p:pic>
      <p:pic>
        <p:nvPicPr>
          <p:cNvPr id="19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20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99726" y="795725"/>
            <a:ext cx="46741" cy="49778"/>
          </a:xfrm>
          <a:prstGeom prst="rect">
            <a:avLst/>
          </a:prstGeom>
        </p:spPr>
      </p:pic>
      <p:pic>
        <p:nvPicPr>
          <p:cNvPr id="21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11722" y="711116"/>
            <a:ext cx="43672" cy="35563"/>
          </a:xfrm>
          <a:prstGeom prst="rect">
            <a:avLst/>
          </a:prstGeom>
        </p:spPr>
      </p:pic>
      <p:pic>
        <p:nvPicPr>
          <p:cNvPr id="22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23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33228" y="710892"/>
            <a:ext cx="46983" cy="49679"/>
          </a:xfrm>
          <a:prstGeom prst="rect">
            <a:avLst/>
          </a:prstGeom>
        </p:spPr>
      </p:pic>
      <p:pic>
        <p:nvPicPr>
          <p:cNvPr id="24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25" name="Text 4"/>
          <p:cNvSpPr/>
          <p:nvPr/>
        </p:nvSpPr>
        <p:spPr>
          <a:xfrm>
            <a:off x="200025" y="157163"/>
            <a:ext cx="7643813" cy="7429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4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«О СВОБОДНОМ ВРЕМЕНИ ВАШИХ ДЕТЕЙ </a:t>
            </a:r>
            <a:endParaRPr lang="en-US" sz="2400" dirty="0"/>
          </a:p>
          <a:p>
            <a:pPr marL="0" indent="0" algn="l">
              <a:lnSpc>
                <a:spcPts val="2925"/>
              </a:lnSpc>
              <a:buNone/>
            </a:pPr>
            <a:r>
              <a:rPr lang="en-US" sz="24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УЖЕ ПОЗАБОТИЛИСЬ!»</a:t>
            </a:r>
            <a:endParaRPr lang="en-US" sz="2400" dirty="0"/>
          </a:p>
        </p:txBody>
      </p:sp>
      <p:sp>
        <p:nvSpPr>
          <p:cNvPr id="26" name="Text 5"/>
          <p:cNvSpPr/>
          <p:nvPr/>
        </p:nvSpPr>
        <p:spPr>
          <a:xfrm>
            <a:off x="3896677" y="3870960"/>
            <a:ext cx="5400675" cy="7429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24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ТЫ СПОКОЕН ЗА СВОИХ ДЕТЕЙ, ПОКА РАБОТАЕШЬ</a:t>
            </a:r>
            <a:endParaRPr lang="en-US" sz="2400" dirty="0"/>
          </a:p>
        </p:txBody>
      </p:sp>
      <p:sp>
        <p:nvSpPr>
          <p:cNvPr id="27" name="Text 6"/>
          <p:cNvSpPr/>
          <p:nvPr/>
        </p:nvSpPr>
        <p:spPr>
          <a:xfrm>
            <a:off x="200025" y="900113"/>
            <a:ext cx="3409950" cy="233362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830"/>
              </a:lnSpc>
              <a:buNone/>
            </a:pPr>
            <a:r>
              <a:rPr lang="en-US" sz="1500" i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СЕМЕЙНОЕ БЛАГОПОЛУЧИЕ</a:t>
            </a:r>
            <a:endParaRPr lang="en-US" sz="1500" dirty="0"/>
          </a:p>
        </p:txBody>
      </p:sp>
      <p:sp>
        <p:nvSpPr>
          <p:cNvPr id="28" name="Text 7"/>
          <p:cNvSpPr/>
          <p:nvPr/>
        </p:nvSpPr>
        <p:spPr>
          <a:xfrm>
            <a:off x="384122" y="1609725"/>
            <a:ext cx="3409950" cy="3190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just">
              <a:lnSpc>
                <a:spcPts val="1180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Организованные поездки в лагеря на море</a:t>
            </a:r>
          </a:p>
          <a:p>
            <a:pPr algn="just">
              <a:lnSpc>
                <a:spcPts val="1180"/>
              </a:lnSpc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в санатории с </a:t>
            </a:r>
            <a:r>
              <a:rPr lang="en-US" sz="97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сопровождением</a:t>
            </a:r>
            <a:r>
              <a:rPr lang="ru-RU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(со скидками по электронному билету)</a:t>
            </a:r>
            <a:endParaRPr lang="en-US" sz="970" dirty="0"/>
          </a:p>
        </p:txBody>
      </p:sp>
      <p:sp>
        <p:nvSpPr>
          <p:cNvPr id="29" name="Text 8"/>
          <p:cNvSpPr/>
          <p:nvPr/>
        </p:nvSpPr>
        <p:spPr>
          <a:xfrm>
            <a:off x="384122" y="1395406"/>
            <a:ext cx="1704975" cy="1809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15"/>
              </a:lnSpc>
              <a:buNone/>
            </a:pPr>
            <a:r>
              <a:rPr lang="en-US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Детский отдых:</a:t>
            </a:r>
            <a:endParaRPr lang="en-US" sz="1160" dirty="0"/>
          </a:p>
        </p:txBody>
      </p:sp>
      <p:sp>
        <p:nvSpPr>
          <p:cNvPr id="30" name="Text 9"/>
          <p:cNvSpPr/>
          <p:nvPr/>
        </p:nvSpPr>
        <p:spPr>
          <a:xfrm>
            <a:off x="384122" y="3459778"/>
            <a:ext cx="3347084" cy="322459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just">
              <a:lnSpc>
                <a:spcPts val="1180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Походы в зоопарки, кино, батутные парки</a:t>
            </a:r>
          </a:p>
          <a:p>
            <a:pPr marL="0" indent="0" algn="just">
              <a:lnSpc>
                <a:spcPts val="1180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</a:t>
            </a:r>
            <a:r>
              <a:rPr lang="en-US" sz="97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не</a:t>
            </a: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97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только</a:t>
            </a:r>
            <a:r>
              <a:rPr lang="ru-RU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, со скидками по электронному билету</a:t>
            </a:r>
            <a:endParaRPr lang="en-US" sz="970" dirty="0"/>
          </a:p>
        </p:txBody>
      </p:sp>
      <p:sp>
        <p:nvSpPr>
          <p:cNvPr id="31" name="Text 10"/>
          <p:cNvSpPr/>
          <p:nvPr/>
        </p:nvSpPr>
        <p:spPr>
          <a:xfrm>
            <a:off x="384122" y="4340543"/>
            <a:ext cx="3364811" cy="3238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just">
              <a:lnSpc>
                <a:spcPts val="1180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Ходатайства ​о выделении квот на </a:t>
            </a:r>
            <a:r>
              <a:rPr lang="en-US" sz="97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обучение</a:t>
            </a: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ru-RU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для в</a:t>
            </a:r>
            <a:r>
              <a:rPr lang="en-US" sz="97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ас</a:t>
            </a:r>
            <a:r>
              <a:rPr lang="ru-RU" sz="970" dirty="0"/>
              <a:t> </a:t>
            </a: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ваших детей в Гуманитарном университете профсоюзов и Академии труда и </a:t>
            </a:r>
            <a:r>
              <a:rPr lang="en-US" sz="97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социальн</a:t>
            </a:r>
            <a:r>
              <a:rPr lang="ru-RU" sz="970" b="1" dirty="0" err="1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ых</a:t>
            </a:r>
            <a:r>
              <a:rPr lang="ru-RU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отношений</a:t>
            </a:r>
            <a:endParaRPr lang="en-US" sz="970" dirty="0"/>
          </a:p>
        </p:txBody>
      </p:sp>
      <p:sp>
        <p:nvSpPr>
          <p:cNvPr id="32" name="Text 11"/>
          <p:cNvSpPr/>
          <p:nvPr/>
        </p:nvSpPr>
        <p:spPr>
          <a:xfrm>
            <a:off x="384122" y="3184404"/>
            <a:ext cx="2662238" cy="1809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15"/>
              </a:lnSpc>
              <a:buNone/>
            </a:pPr>
            <a:r>
              <a:rPr lang="en-US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Развлечения </a:t>
            </a:r>
            <a:r>
              <a:rPr lang="en-US" sz="116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на</a:t>
            </a:r>
            <a:r>
              <a:rPr lang="en-US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16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каникулах</a:t>
            </a:r>
            <a:r>
              <a:rPr lang="ru-RU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со скидками</a:t>
            </a:r>
            <a:r>
              <a:rPr lang="en-US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:</a:t>
            </a:r>
            <a:endParaRPr lang="en-US" sz="1160" dirty="0"/>
          </a:p>
        </p:txBody>
      </p:sp>
      <p:sp>
        <p:nvSpPr>
          <p:cNvPr id="33" name="Text 12"/>
          <p:cNvSpPr/>
          <p:nvPr/>
        </p:nvSpPr>
        <p:spPr>
          <a:xfrm>
            <a:off x="384122" y="4014984"/>
            <a:ext cx="2519363" cy="1809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15"/>
              </a:lnSpc>
              <a:buNone/>
            </a:pPr>
            <a:r>
              <a:rPr lang="en-US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Поддержка образования:</a:t>
            </a:r>
            <a:endParaRPr lang="en-US" sz="1160" dirty="0"/>
          </a:p>
        </p:txBody>
      </p:sp>
      <p:sp>
        <p:nvSpPr>
          <p:cNvPr id="34" name="Text 13"/>
          <p:cNvSpPr/>
          <p:nvPr/>
        </p:nvSpPr>
        <p:spPr>
          <a:xfrm>
            <a:off x="384122" y="2640406"/>
            <a:ext cx="1838325" cy="1476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180"/>
              </a:lnSpc>
              <a:buNone/>
            </a:pPr>
            <a:r>
              <a:rPr lang="en-US" sz="97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для детей с призами</a:t>
            </a:r>
            <a:endParaRPr lang="en-US" sz="970" dirty="0"/>
          </a:p>
        </p:txBody>
      </p:sp>
      <p:sp>
        <p:nvSpPr>
          <p:cNvPr id="35" name="Text 14"/>
          <p:cNvSpPr/>
          <p:nvPr/>
        </p:nvSpPr>
        <p:spPr>
          <a:xfrm>
            <a:off x="384122" y="2247900"/>
            <a:ext cx="3409950" cy="3619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415"/>
              </a:lnSpc>
              <a:buNone/>
            </a:pPr>
            <a:r>
              <a:rPr lang="en-US" sz="116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Семейные</a:t>
            </a:r>
            <a:r>
              <a:rPr lang="en-US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160" b="1" dirty="0" err="1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путевки</a:t>
            </a:r>
            <a:r>
              <a:rPr lang="ru-RU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со скидками </a:t>
            </a:r>
            <a:r>
              <a:rPr lang="en-US" sz="116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творческие конкурсы</a:t>
            </a:r>
            <a:endParaRPr lang="en-US" sz="1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624388" y="3448050"/>
            <a:ext cx="3886200" cy="952500"/>
          </a:xfrm>
          <a:prstGeom prst="roundRect">
            <a:avLst/>
          </a:prstGeom>
          <a:solidFill>
            <a:srgbClr val="FFFFFF"/>
          </a:solidFill>
          <a:ln w="23289">
            <a:solidFill>
              <a:srgbClr val="AD09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0063" y="3448050"/>
            <a:ext cx="3886200" cy="952500"/>
          </a:xfrm>
          <a:prstGeom prst="roundRect">
            <a:avLst/>
          </a:prstGeom>
          <a:solidFill>
            <a:srgbClr val="FFFFFF"/>
          </a:solidFill>
          <a:ln w="23289">
            <a:solidFill>
              <a:srgbClr val="AD0929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785" y="1114878"/>
            <a:ext cx="4284994" cy="4829215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495" y="-1356360"/>
            <a:ext cx="4392930" cy="751078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1457325"/>
            <a:ext cx="2828925" cy="1843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1774" y="806769"/>
            <a:ext cx="46248" cy="40124"/>
          </a:xfrm>
          <a:prstGeom prst="rect">
            <a:avLst/>
          </a:prstGeom>
        </p:spPr>
      </p:pic>
      <p:pic>
        <p:nvPicPr>
          <p:cNvPr id="9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6295" y="204788"/>
            <a:ext cx="305823" cy="282072"/>
          </a:xfrm>
          <a:prstGeom prst="rect">
            <a:avLst/>
          </a:prstGeom>
        </p:spPr>
      </p:pic>
      <p:pic>
        <p:nvPicPr>
          <p:cNvPr id="1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11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9137" y="715221"/>
            <a:ext cx="10939" cy="35693"/>
          </a:xfrm>
          <a:prstGeom prst="rect">
            <a:avLst/>
          </a:prstGeom>
        </p:spPr>
      </p:pic>
      <p:pic>
        <p:nvPicPr>
          <p:cNvPr id="12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96009" y="714564"/>
            <a:ext cx="24119" cy="36863"/>
          </a:xfrm>
          <a:prstGeom prst="rect">
            <a:avLst/>
          </a:prstGeom>
        </p:spPr>
      </p:pic>
      <p:pic>
        <p:nvPicPr>
          <p:cNvPr id="13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6820" y="714564"/>
            <a:ext cx="24119" cy="36272"/>
          </a:xfrm>
          <a:prstGeom prst="rect">
            <a:avLst/>
          </a:prstGeom>
        </p:spPr>
      </p:pic>
      <p:pic>
        <p:nvPicPr>
          <p:cNvPr id="14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85842" y="816598"/>
            <a:ext cx="41337" cy="40653"/>
          </a:xfrm>
          <a:prstGeom prst="rect">
            <a:avLst/>
          </a:prstGeom>
        </p:spPr>
      </p:pic>
      <p:pic>
        <p:nvPicPr>
          <p:cNvPr id="15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6046" y="748324"/>
            <a:ext cx="41263" cy="41586"/>
          </a:xfrm>
          <a:prstGeom prst="rect">
            <a:avLst/>
          </a:prstGeom>
        </p:spPr>
      </p:pic>
      <p:pic>
        <p:nvPicPr>
          <p:cNvPr id="16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69086" y="781135"/>
            <a:ext cx="41049" cy="41203"/>
          </a:xfrm>
          <a:prstGeom prst="rect">
            <a:avLst/>
          </a:prstGeom>
        </p:spPr>
      </p:pic>
      <p:pic>
        <p:nvPicPr>
          <p:cNvPr id="17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11751" y="744485"/>
            <a:ext cx="47718" cy="45588"/>
          </a:xfrm>
          <a:prstGeom prst="rect">
            <a:avLst/>
          </a:prstGeom>
        </p:spPr>
      </p:pic>
      <p:pic>
        <p:nvPicPr>
          <p:cNvPr id="18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19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99726" y="795725"/>
            <a:ext cx="46741" cy="49778"/>
          </a:xfrm>
          <a:prstGeom prst="rect">
            <a:avLst/>
          </a:prstGeom>
        </p:spPr>
      </p:pic>
      <p:pic>
        <p:nvPicPr>
          <p:cNvPr id="20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11722" y="711116"/>
            <a:ext cx="43672" cy="35563"/>
          </a:xfrm>
          <a:prstGeom prst="rect">
            <a:avLst/>
          </a:prstGeom>
        </p:spPr>
      </p:pic>
      <p:pic>
        <p:nvPicPr>
          <p:cNvPr id="21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22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33228" y="710892"/>
            <a:ext cx="46983" cy="49679"/>
          </a:xfrm>
          <a:prstGeom prst="rect">
            <a:avLst/>
          </a:prstGeom>
        </p:spPr>
      </p:pic>
      <p:pic>
        <p:nvPicPr>
          <p:cNvPr id="23" name="Image 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24" name="Text 2"/>
          <p:cNvSpPr/>
          <p:nvPr/>
        </p:nvSpPr>
        <p:spPr>
          <a:xfrm>
            <a:off x="128588" y="204788"/>
            <a:ext cx="9563100" cy="7429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925"/>
              </a:lnSpc>
              <a:buNone/>
            </a:pPr>
            <a:r>
              <a:rPr lang="en-US" sz="24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«В ПРОФСОЮЗЕ ЛЕГКО НАЙТИ ДРУЗЕЙ,​ </a:t>
            </a:r>
            <a:endParaRPr lang="ru-RU" sz="2400" b="1" dirty="0">
              <a:solidFill>
                <a:srgbClr val="C60C30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  <a:p>
            <a:pPr marL="0" indent="0" algn="l">
              <a:lnSpc>
                <a:spcPts val="2925"/>
              </a:lnSpc>
              <a:buNone/>
            </a:pPr>
            <a:r>
              <a:rPr lang="en-US" sz="24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ЕДИНОМЫШЛЕННИКОВ И ДАЖЕ ЛЮБОВЬ!»</a:t>
            </a:r>
            <a:endParaRPr lang="en-US" sz="2400" dirty="0"/>
          </a:p>
        </p:txBody>
      </p:sp>
      <p:sp>
        <p:nvSpPr>
          <p:cNvPr id="25" name="Text 3"/>
          <p:cNvSpPr/>
          <p:nvPr/>
        </p:nvSpPr>
        <p:spPr>
          <a:xfrm>
            <a:off x="725548" y="4610100"/>
            <a:ext cx="7481888" cy="4286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1690"/>
              </a:lnSpc>
              <a:buNone/>
            </a:pPr>
            <a:r>
              <a:rPr lang="en-US" sz="139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КАЖДЫЙ НАХОДИТ ЗАНЯТИЕ ПО ДУШЕ И ВЕРНЫХ ДРУЗЕЙ,​</a:t>
            </a:r>
          </a:p>
          <a:p>
            <a:pPr marL="0" indent="0" algn="ctr">
              <a:lnSpc>
                <a:spcPts val="1690"/>
              </a:lnSpc>
              <a:buNone/>
            </a:pPr>
            <a:r>
              <a:rPr lang="en-US" sz="139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А ВМЕСТЕ МЫ ДЕЛАЕМ МИР ЛУЧШЕ!</a:t>
            </a:r>
            <a:endParaRPr lang="en-US" sz="1390" dirty="0"/>
          </a:p>
        </p:txBody>
      </p:sp>
      <p:sp>
        <p:nvSpPr>
          <p:cNvPr id="26" name="Text 4"/>
          <p:cNvSpPr/>
          <p:nvPr/>
        </p:nvSpPr>
        <p:spPr>
          <a:xfrm>
            <a:off x="223838" y="1009650"/>
            <a:ext cx="3648075" cy="2047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605"/>
              </a:lnSpc>
              <a:buNone/>
            </a:pPr>
            <a:r>
              <a:rPr lang="en-US" sz="131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СОЦИАЛЬНЫЕ СВЯЗИ И ДОБРОТА</a:t>
            </a:r>
            <a:endParaRPr lang="en-US" sz="1315" dirty="0"/>
          </a:p>
        </p:txBody>
      </p:sp>
      <p:sp>
        <p:nvSpPr>
          <p:cNvPr id="27" name="Text 5"/>
          <p:cNvSpPr/>
          <p:nvPr/>
        </p:nvSpPr>
        <p:spPr>
          <a:xfrm>
            <a:off x="5267075" y="3549907"/>
            <a:ext cx="2396818" cy="17659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1395"/>
              </a:lnSpc>
              <a:buNone/>
            </a:pPr>
            <a:r>
              <a:rPr lang="en-US" sz="1145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Милосердие:</a:t>
            </a:r>
            <a:endParaRPr lang="en-US" sz="1145" dirty="0"/>
          </a:p>
        </p:txBody>
      </p:sp>
      <p:sp>
        <p:nvSpPr>
          <p:cNvPr id="28" name="Text 6"/>
          <p:cNvSpPr/>
          <p:nvPr/>
        </p:nvSpPr>
        <p:spPr>
          <a:xfrm>
            <a:off x="4747139" y="3764681"/>
            <a:ext cx="3912757" cy="51547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1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· помощь ветеранам ​и</a:t>
            </a:r>
            <a:r>
              <a:rPr lang="ru-RU" altLang="en-US" sz="11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11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коллегам​</a:t>
            </a:r>
          </a:p>
          <a:p>
            <a:pPr marL="0" indent="0" algn="l">
              <a:lnSpc>
                <a:spcPts val="1340"/>
              </a:lnSpc>
              <a:buNone/>
            </a:pPr>
            <a:r>
              <a:rPr lang="en-US" sz="11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· волонтерские акции​</a:t>
            </a:r>
          </a:p>
          <a:p>
            <a:pPr marL="0" indent="0" algn="l">
              <a:lnSpc>
                <a:spcPts val="1340"/>
              </a:lnSpc>
              <a:buNone/>
            </a:pPr>
            <a:r>
              <a:rPr lang="en-US" sz="11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· поддержка участников СВО и их семей</a:t>
            </a:r>
            <a:endParaRPr lang="en-US" sz="1100" dirty="0"/>
          </a:p>
        </p:txBody>
      </p:sp>
      <p:sp>
        <p:nvSpPr>
          <p:cNvPr id="29" name="Text 7"/>
          <p:cNvSpPr/>
          <p:nvPr/>
        </p:nvSpPr>
        <p:spPr>
          <a:xfrm>
            <a:off x="1267575" y="3573771"/>
            <a:ext cx="2396818" cy="17659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1395"/>
              </a:lnSpc>
              <a:buNone/>
            </a:pPr>
            <a:r>
              <a:rPr lang="en-US" sz="1145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Новые знакомства:​</a:t>
            </a:r>
            <a:endParaRPr lang="en-US" sz="1145" dirty="0"/>
          </a:p>
        </p:txBody>
      </p:sp>
      <p:sp>
        <p:nvSpPr>
          <p:cNvPr id="30" name="Text 8"/>
          <p:cNvSpPr/>
          <p:nvPr/>
        </p:nvSpPr>
        <p:spPr>
          <a:xfrm>
            <a:off x="629865" y="3808709"/>
            <a:ext cx="3979393" cy="34365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1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· на мероприятиях ​для молодежи и ветеранов​</a:t>
            </a:r>
            <a:endParaRPr lang="en-US" sz="1100" dirty="0"/>
          </a:p>
          <a:p>
            <a:pPr marL="0" indent="0" algn="l">
              <a:lnSpc>
                <a:spcPts val="1340"/>
              </a:lnSpc>
              <a:buNone/>
            </a:pPr>
            <a:r>
              <a:rPr lang="en-US" sz="1100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· на спортивных ​и творческих встречах</a:t>
            </a:r>
            <a:endParaRPr lang="en-US" sz="1100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25" y="1457325"/>
            <a:ext cx="2832726" cy="1843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2938" y="1376363"/>
            <a:ext cx="2428875" cy="14954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357563" y="1376363"/>
            <a:ext cx="2428875" cy="14954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72188" y="1376363"/>
            <a:ext cx="2428875" cy="14954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2938" y="3119438"/>
            <a:ext cx="2428875" cy="14954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328988" y="3119438"/>
            <a:ext cx="2428875" cy="14954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072188" y="3119438"/>
            <a:ext cx="2428875" cy="1495425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AD0929"/>
            </a:solidFill>
            <a:prstDash val="solid"/>
          </a:ln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740" y="1137738"/>
            <a:ext cx="4284994" cy="4829215"/>
          </a:xfrm>
          <a:prstGeom prst="rect">
            <a:avLst/>
          </a:prstGeom>
        </p:spPr>
      </p:pic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495" y="-1356360"/>
            <a:ext cx="4392930" cy="6931025"/>
          </a:xfrm>
          <a:prstGeom prst="rect">
            <a:avLst/>
          </a:prstGeom>
        </p:spPr>
      </p:pic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1859" y="3366797"/>
            <a:ext cx="371503" cy="371460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5118" y="3435567"/>
            <a:ext cx="164939" cy="233844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4511" y="3747690"/>
            <a:ext cx="44462" cy="56980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6266" y="3300431"/>
            <a:ext cx="44528" cy="57024"/>
          </a:xfrm>
          <a:prstGeom prst="rect">
            <a:avLst/>
          </a:prstGeom>
        </p:spPr>
      </p:pic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5314" y="3659378"/>
            <a:ext cx="57252" cy="44466"/>
          </a:xfrm>
          <a:prstGeom prst="rect">
            <a:avLst/>
          </a:prstGeom>
        </p:spPr>
      </p:pic>
      <p:pic>
        <p:nvPicPr>
          <p:cNvPr id="15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2552" y="3401206"/>
            <a:ext cx="57224" cy="44455"/>
          </a:xfrm>
          <a:prstGeom prst="rect">
            <a:avLst/>
          </a:prstGeom>
        </p:spPr>
      </p:pic>
      <p:pic>
        <p:nvPicPr>
          <p:cNvPr id="16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2710" y="3659412"/>
            <a:ext cx="57010" cy="44429"/>
          </a:xfrm>
          <a:prstGeom prst="rect">
            <a:avLst/>
          </a:prstGeom>
        </p:spPr>
      </p:pic>
      <p:pic>
        <p:nvPicPr>
          <p:cNvPr id="17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5491" y="3401206"/>
            <a:ext cx="57066" cy="44452"/>
          </a:xfrm>
          <a:prstGeom prst="rect">
            <a:avLst/>
          </a:prstGeom>
        </p:spPr>
      </p:pic>
      <p:pic>
        <p:nvPicPr>
          <p:cNvPr id="18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96303" y="3747490"/>
            <a:ext cx="44434" cy="57149"/>
          </a:xfrm>
          <a:prstGeom prst="rect">
            <a:avLst/>
          </a:prstGeom>
        </p:spPr>
      </p:pic>
      <p:pic>
        <p:nvPicPr>
          <p:cNvPr id="19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54455" y="3300458"/>
            <a:ext cx="44518" cy="56997"/>
          </a:xfrm>
          <a:prstGeom prst="rect">
            <a:avLst/>
          </a:prstGeom>
        </p:spPr>
      </p:pic>
      <p:pic>
        <p:nvPicPr>
          <p:cNvPr id="20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34062" y="3779879"/>
            <a:ext cx="27226" cy="62794"/>
          </a:xfrm>
          <a:prstGeom prst="rect">
            <a:avLst/>
          </a:prstGeom>
        </p:spPr>
      </p:pic>
      <p:pic>
        <p:nvPicPr>
          <p:cNvPr id="21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34062" y="3262313"/>
            <a:ext cx="27226" cy="62855"/>
          </a:xfrm>
          <a:prstGeom prst="rect">
            <a:avLst/>
          </a:prstGeom>
        </p:spPr>
      </p:pic>
      <p:pic>
        <p:nvPicPr>
          <p:cNvPr id="22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57438" y="3538919"/>
            <a:ext cx="62787" cy="27215"/>
          </a:xfrm>
          <a:prstGeom prst="rect">
            <a:avLst/>
          </a:prstGeom>
        </p:spPr>
      </p:pic>
      <p:pic>
        <p:nvPicPr>
          <p:cNvPr id="23" name="Image 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74987" y="3538919"/>
            <a:ext cx="62805" cy="27215"/>
          </a:xfrm>
          <a:prstGeom prst="rect">
            <a:avLst/>
          </a:prstGeom>
        </p:spPr>
      </p:pic>
      <p:pic>
        <p:nvPicPr>
          <p:cNvPr id="25" name="Image 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29550" y="1504950"/>
            <a:ext cx="523875" cy="523875"/>
          </a:xfrm>
          <a:prstGeom prst="rect">
            <a:avLst/>
          </a:prstGeom>
        </p:spPr>
      </p:pic>
      <p:pic>
        <p:nvPicPr>
          <p:cNvPr id="26" name="Image 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50346" y="3295650"/>
            <a:ext cx="271156" cy="238530"/>
          </a:xfrm>
          <a:prstGeom prst="rect">
            <a:avLst/>
          </a:prstGeom>
        </p:spPr>
      </p:pic>
      <p:pic>
        <p:nvPicPr>
          <p:cNvPr id="27" name="Image 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01797" y="3405854"/>
            <a:ext cx="190240" cy="357387"/>
          </a:xfrm>
          <a:prstGeom prst="rect">
            <a:avLst/>
          </a:prstGeom>
        </p:spPr>
      </p:pic>
      <p:pic>
        <p:nvPicPr>
          <p:cNvPr id="28" name="Image 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081588" y="3405867"/>
            <a:ext cx="190128" cy="357374"/>
          </a:xfrm>
          <a:prstGeom prst="rect">
            <a:avLst/>
          </a:prstGeom>
        </p:spPr>
      </p:pic>
      <p:pic>
        <p:nvPicPr>
          <p:cNvPr id="29" name="Image 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386013" y="1504950"/>
            <a:ext cx="360518" cy="617687"/>
          </a:xfrm>
          <a:prstGeom prst="rect">
            <a:avLst/>
          </a:prstGeom>
        </p:spPr>
      </p:pic>
      <p:pic>
        <p:nvPicPr>
          <p:cNvPr id="30" name="Image 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808361" y="3417888"/>
            <a:ext cx="120960" cy="120962"/>
          </a:xfrm>
          <a:prstGeom prst="rect">
            <a:avLst/>
          </a:prstGeom>
        </p:spPr>
      </p:pic>
      <p:pic>
        <p:nvPicPr>
          <p:cNvPr id="31" name="Image 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39717" y="3417888"/>
            <a:ext cx="120960" cy="120962"/>
          </a:xfrm>
          <a:prstGeom prst="rect">
            <a:avLst/>
          </a:prstGeom>
        </p:spPr>
      </p:pic>
      <p:pic>
        <p:nvPicPr>
          <p:cNvPr id="32" name="Image 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77163" y="3508260"/>
            <a:ext cx="514648" cy="363956"/>
          </a:xfrm>
          <a:prstGeom prst="rect">
            <a:avLst/>
          </a:prstGeom>
        </p:spPr>
      </p:pic>
      <p:pic>
        <p:nvPicPr>
          <p:cNvPr id="33" name="Image 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958919" y="3357563"/>
            <a:ext cx="151172" cy="151171"/>
          </a:xfrm>
          <a:prstGeom prst="rect">
            <a:avLst/>
          </a:prstGeom>
        </p:spPr>
      </p:pic>
      <p:pic>
        <p:nvPicPr>
          <p:cNvPr id="34" name="Image 2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731774" y="806769"/>
            <a:ext cx="46248" cy="40124"/>
          </a:xfrm>
          <a:prstGeom prst="rect">
            <a:avLst/>
          </a:prstGeom>
        </p:spPr>
      </p:pic>
      <p:pic>
        <p:nvPicPr>
          <p:cNvPr id="35" name="Image 27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576295" y="204788"/>
            <a:ext cx="305823" cy="282072"/>
          </a:xfrm>
          <a:prstGeom prst="rect">
            <a:avLst/>
          </a:prstGeom>
        </p:spPr>
      </p:pic>
      <p:pic>
        <p:nvPicPr>
          <p:cNvPr id="36" name="Image 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37" name="Image 29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649137" y="715221"/>
            <a:ext cx="10939" cy="35693"/>
          </a:xfrm>
          <a:prstGeom prst="rect">
            <a:avLst/>
          </a:prstGeom>
        </p:spPr>
      </p:pic>
      <p:pic>
        <p:nvPicPr>
          <p:cNvPr id="38" name="Image 30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696009" y="714564"/>
            <a:ext cx="24119" cy="36863"/>
          </a:xfrm>
          <a:prstGeom prst="rect">
            <a:avLst/>
          </a:prstGeom>
        </p:spPr>
      </p:pic>
      <p:pic>
        <p:nvPicPr>
          <p:cNvPr id="39" name="Image 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666820" y="714564"/>
            <a:ext cx="24119" cy="36272"/>
          </a:xfrm>
          <a:prstGeom prst="rect">
            <a:avLst/>
          </a:prstGeom>
        </p:spPr>
      </p:pic>
      <p:pic>
        <p:nvPicPr>
          <p:cNvPr id="40" name="Image 32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685842" y="816598"/>
            <a:ext cx="41337" cy="40653"/>
          </a:xfrm>
          <a:prstGeom prst="rect">
            <a:avLst/>
          </a:prstGeom>
        </p:spPr>
      </p:pic>
      <p:pic>
        <p:nvPicPr>
          <p:cNvPr id="41" name="Image 33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8536046" y="748324"/>
            <a:ext cx="41263" cy="41586"/>
          </a:xfrm>
          <a:prstGeom prst="rect">
            <a:avLst/>
          </a:prstGeom>
        </p:spPr>
      </p:pic>
      <p:pic>
        <p:nvPicPr>
          <p:cNvPr id="42" name="Image 34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569086" y="781135"/>
            <a:ext cx="41049" cy="41203"/>
          </a:xfrm>
          <a:prstGeom prst="rect">
            <a:avLst/>
          </a:prstGeom>
        </p:spPr>
      </p:pic>
      <p:pic>
        <p:nvPicPr>
          <p:cNvPr id="43" name="Image 35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811751" y="744485"/>
            <a:ext cx="47718" cy="45588"/>
          </a:xfrm>
          <a:prstGeom prst="rect">
            <a:avLst/>
          </a:prstGeom>
        </p:spPr>
      </p:pic>
      <p:pic>
        <p:nvPicPr>
          <p:cNvPr id="44" name="Image 36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45" name="Image 37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599726" y="795725"/>
            <a:ext cx="46741" cy="49778"/>
          </a:xfrm>
          <a:prstGeom prst="rect">
            <a:avLst/>
          </a:prstGeom>
        </p:spPr>
      </p:pic>
      <p:pic>
        <p:nvPicPr>
          <p:cNvPr id="46" name="Image 38" descr="preencoded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511722" y="711116"/>
            <a:ext cx="43672" cy="35563"/>
          </a:xfrm>
          <a:prstGeom prst="rect">
            <a:avLst/>
          </a:prstGeom>
        </p:spPr>
      </p:pic>
      <p:pic>
        <p:nvPicPr>
          <p:cNvPr id="47" name="Image 39" descr="preencode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48" name="Image 40" descr="preencoded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833228" y="710892"/>
            <a:ext cx="46983" cy="49679"/>
          </a:xfrm>
          <a:prstGeom prst="rect">
            <a:avLst/>
          </a:prstGeom>
        </p:spPr>
      </p:pic>
      <p:pic>
        <p:nvPicPr>
          <p:cNvPr id="49" name="Image 41" descr="preencoded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50" name="Text 6"/>
          <p:cNvSpPr/>
          <p:nvPr/>
        </p:nvSpPr>
        <p:spPr>
          <a:xfrm>
            <a:off x="328613" y="271462"/>
            <a:ext cx="9563100" cy="9937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lnSpc>
                <a:spcPts val="2925"/>
              </a:lnSpc>
              <a:buNone/>
            </a:pPr>
            <a:r>
              <a:rPr lang="en-US" sz="24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 — ЭТО НЕ ТОЛЬКО ВЗНОСЫ, </a:t>
            </a:r>
            <a:r>
              <a:rPr lang="ru-RU" sz="24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</a:p>
          <a:p>
            <a:pPr marL="0" indent="0">
              <a:lnSpc>
                <a:spcPts val="2925"/>
              </a:lnSpc>
              <a:buNone/>
            </a:pPr>
            <a:r>
              <a:rPr lang="ru-RU" sz="24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 - ЭТО  ПОМОЩЬ,  СКИДКИ, ЛЬГОТЫ. </a:t>
            </a:r>
            <a:endParaRPr lang="en-US" sz="2400" b="1" dirty="0">
              <a:solidFill>
                <a:srgbClr val="C60C30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  <a:p>
            <a:pPr marL="0" indent="0">
              <a:lnSpc>
                <a:spcPts val="2925"/>
              </a:lnSpc>
              <a:buNone/>
            </a:pPr>
            <a:r>
              <a:rPr lang="en-US" sz="2400" b="1" dirty="0">
                <a:solidFill>
                  <a:srgbClr val="C60C3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ЭТО ТВОИ ШЕСТЬ ШАГОВ К ЛУЧШЕЙ ЖИЗНИ:</a:t>
            </a:r>
            <a:endParaRPr lang="en-US" sz="2400" b="1" dirty="0"/>
          </a:p>
        </p:txBody>
      </p:sp>
      <p:sp>
        <p:nvSpPr>
          <p:cNvPr id="51" name="Text 7"/>
          <p:cNvSpPr/>
          <p:nvPr/>
        </p:nvSpPr>
        <p:spPr>
          <a:xfrm>
            <a:off x="1500188" y="1252538"/>
            <a:ext cx="1019175" cy="17430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715"/>
              </a:lnSpc>
              <a:buNone/>
            </a:pPr>
            <a:r>
              <a:rPr lang="en-US" sz="11250" b="1" dirty="0">
                <a:solidFill>
                  <a:srgbClr val="EAC1C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1</a:t>
            </a:r>
          </a:p>
        </p:txBody>
      </p:sp>
      <p:sp>
        <p:nvSpPr>
          <p:cNvPr id="52" name="Text 8"/>
          <p:cNvSpPr/>
          <p:nvPr/>
        </p:nvSpPr>
        <p:spPr>
          <a:xfrm>
            <a:off x="4056697" y="1252538"/>
            <a:ext cx="1300163" cy="17430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715"/>
              </a:lnSpc>
              <a:buNone/>
            </a:pPr>
            <a:r>
              <a:rPr lang="en-US" sz="11250" b="1" dirty="0">
                <a:solidFill>
                  <a:srgbClr val="EAC1C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2</a:t>
            </a:r>
            <a:endParaRPr lang="en-US" sz="11250" dirty="0"/>
          </a:p>
        </p:txBody>
      </p:sp>
      <p:sp>
        <p:nvSpPr>
          <p:cNvPr id="53" name="Text 9"/>
          <p:cNvSpPr/>
          <p:nvPr/>
        </p:nvSpPr>
        <p:spPr>
          <a:xfrm>
            <a:off x="6824663" y="1252538"/>
            <a:ext cx="1304925" cy="17430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715"/>
              </a:lnSpc>
              <a:buNone/>
            </a:pPr>
            <a:r>
              <a:rPr lang="en-US" sz="11250" b="1" dirty="0">
                <a:solidFill>
                  <a:srgbClr val="EAC1C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3</a:t>
            </a:r>
          </a:p>
        </p:txBody>
      </p:sp>
      <p:sp>
        <p:nvSpPr>
          <p:cNvPr id="54" name="Text 10"/>
          <p:cNvSpPr/>
          <p:nvPr/>
        </p:nvSpPr>
        <p:spPr>
          <a:xfrm>
            <a:off x="1309688" y="2995613"/>
            <a:ext cx="1443038" cy="17430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715"/>
              </a:lnSpc>
              <a:buNone/>
            </a:pPr>
            <a:r>
              <a:rPr lang="en-US" sz="11250" b="1" dirty="0">
                <a:solidFill>
                  <a:srgbClr val="EAC1C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4</a:t>
            </a:r>
          </a:p>
        </p:txBody>
      </p:sp>
      <p:sp>
        <p:nvSpPr>
          <p:cNvPr id="55" name="Text 11"/>
          <p:cNvSpPr/>
          <p:nvPr/>
        </p:nvSpPr>
        <p:spPr>
          <a:xfrm>
            <a:off x="4014470" y="2995613"/>
            <a:ext cx="1309687" cy="17430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715"/>
              </a:lnSpc>
              <a:buNone/>
            </a:pPr>
            <a:r>
              <a:rPr lang="en-US" sz="11250" b="1" dirty="0">
                <a:solidFill>
                  <a:srgbClr val="EAC1C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5</a:t>
            </a:r>
          </a:p>
        </p:txBody>
      </p:sp>
      <p:sp>
        <p:nvSpPr>
          <p:cNvPr id="56" name="Text 12"/>
          <p:cNvSpPr/>
          <p:nvPr/>
        </p:nvSpPr>
        <p:spPr>
          <a:xfrm>
            <a:off x="6693853" y="2995613"/>
            <a:ext cx="1371600" cy="17430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3715"/>
              </a:lnSpc>
              <a:buNone/>
            </a:pPr>
            <a:r>
              <a:rPr lang="en-US" sz="11250" b="1" dirty="0">
                <a:solidFill>
                  <a:srgbClr val="EAC1C9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6</a:t>
            </a:r>
          </a:p>
        </p:txBody>
      </p:sp>
      <p:sp>
        <p:nvSpPr>
          <p:cNvPr id="57" name="Text 13"/>
          <p:cNvSpPr/>
          <p:nvPr/>
        </p:nvSpPr>
        <p:spPr>
          <a:xfrm>
            <a:off x="717550" y="1845628"/>
            <a:ext cx="2662238" cy="6381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Защита </a:t>
            </a:r>
          </a:p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уверенность</a:t>
            </a:r>
            <a:endParaRPr lang="en-US" sz="2065" dirty="0"/>
          </a:p>
        </p:txBody>
      </p:sp>
      <p:sp>
        <p:nvSpPr>
          <p:cNvPr id="58" name="Text 14"/>
          <p:cNvSpPr/>
          <p:nvPr/>
        </p:nvSpPr>
        <p:spPr>
          <a:xfrm>
            <a:off x="3519488" y="1804988"/>
            <a:ext cx="2662238" cy="6381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Выгода </a:t>
            </a:r>
          </a:p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экономия</a:t>
            </a:r>
            <a:endParaRPr lang="en-US" sz="2065" dirty="0"/>
          </a:p>
        </p:txBody>
      </p:sp>
      <p:sp>
        <p:nvSpPr>
          <p:cNvPr id="59" name="Text 15"/>
          <p:cNvSpPr/>
          <p:nvPr/>
        </p:nvSpPr>
        <p:spPr>
          <a:xfrm>
            <a:off x="6173153" y="1957388"/>
            <a:ext cx="2662238" cy="6381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Признание </a:t>
            </a:r>
          </a:p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карьера</a:t>
            </a:r>
            <a:endParaRPr lang="en-US" sz="2065" dirty="0"/>
          </a:p>
        </p:txBody>
      </p:sp>
      <p:sp>
        <p:nvSpPr>
          <p:cNvPr id="60" name="Text 16"/>
          <p:cNvSpPr/>
          <p:nvPr/>
        </p:nvSpPr>
        <p:spPr>
          <a:xfrm>
            <a:off x="695008" y="3417888"/>
            <a:ext cx="2662238" cy="957263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Здоровье,</a:t>
            </a:r>
          </a:p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отдых </a:t>
            </a:r>
          </a:p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</a:t>
            </a:r>
            <a:r>
              <a:rPr lang="ru-RU" alt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развитие</a:t>
            </a:r>
            <a:endParaRPr lang="en-US" sz="2065" dirty="0"/>
          </a:p>
        </p:txBody>
      </p:sp>
      <p:sp>
        <p:nvSpPr>
          <p:cNvPr id="61" name="Text 17"/>
          <p:cNvSpPr/>
          <p:nvPr/>
        </p:nvSpPr>
        <p:spPr>
          <a:xfrm>
            <a:off x="3379788" y="3719195"/>
            <a:ext cx="2662238" cy="31908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Забота о семье</a:t>
            </a:r>
            <a:endParaRPr lang="en-US" sz="2065" dirty="0"/>
          </a:p>
        </p:txBody>
      </p:sp>
      <p:sp>
        <p:nvSpPr>
          <p:cNvPr id="62" name="Text 18"/>
          <p:cNvSpPr/>
          <p:nvPr/>
        </p:nvSpPr>
        <p:spPr>
          <a:xfrm>
            <a:off x="6132513" y="3588703"/>
            <a:ext cx="2662238" cy="63817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Друзья </a:t>
            </a:r>
          </a:p>
          <a:p>
            <a:pPr marL="0" indent="0" algn="l">
              <a:lnSpc>
                <a:spcPts val="2515"/>
              </a:lnSpc>
              <a:buNone/>
            </a:pPr>
            <a:r>
              <a:rPr lang="en-US" sz="2065" b="1" dirty="0">
                <a:solidFill>
                  <a:srgbClr val="000000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и добрые дела</a:t>
            </a:r>
            <a:endParaRPr lang="en-US" sz="2065" dirty="0"/>
          </a:p>
        </p:txBody>
      </p:sp>
      <p:pic>
        <p:nvPicPr>
          <p:cNvPr id="66" name="Рисунок 65" descr="Монеты">
            <a:extLst>
              <a:ext uri="{FF2B5EF4-FFF2-40B4-BE49-F238E27FC236}">
                <a16:creationId xmlns:a16="http://schemas.microsoft.com/office/drawing/2014/main" id="{C8EAF1E5-DD0E-4C3C-8A7B-0287A431ED41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024906" y="1435964"/>
            <a:ext cx="661845" cy="6618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0C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585" y="1381578"/>
            <a:ext cx="4284994" cy="482921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495" y="-1356360"/>
            <a:ext cx="4392930" cy="6951980"/>
          </a:xfrm>
          <a:prstGeom prst="rect">
            <a:avLst/>
          </a:prstGeom>
        </p:spPr>
      </p:pic>
      <p:pic>
        <p:nvPicPr>
          <p:cNvPr id="34" name="Image 0" descr="preencoded.png">
            <a:extLst>
              <a:ext uri="{FF2B5EF4-FFF2-40B4-BE49-F238E27FC236}">
                <a16:creationId xmlns:a16="http://schemas.microsoft.com/office/drawing/2014/main" id="{CF779442-68E7-4FB1-987E-B132BCCE0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585" y="1381578"/>
            <a:ext cx="4284994" cy="4829215"/>
          </a:xfrm>
          <a:prstGeom prst="rect">
            <a:avLst/>
          </a:prstGeom>
        </p:spPr>
      </p:pic>
      <p:pic>
        <p:nvPicPr>
          <p:cNvPr id="35" name="Image 1" descr="preencoded.png">
            <a:extLst>
              <a:ext uri="{FF2B5EF4-FFF2-40B4-BE49-F238E27FC236}">
                <a16:creationId xmlns:a16="http://schemas.microsoft.com/office/drawing/2014/main" id="{8AD40926-7E87-4693-9C00-EDFA6D3FF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495" y="-1356360"/>
            <a:ext cx="4392930" cy="6951980"/>
          </a:xfrm>
          <a:prstGeom prst="rect">
            <a:avLst/>
          </a:prstGeom>
        </p:spPr>
      </p:pic>
      <p:pic>
        <p:nvPicPr>
          <p:cNvPr id="824" name="Image 763" descr="preencoded.png">
            <a:extLst>
              <a:ext uri="{FF2B5EF4-FFF2-40B4-BE49-F238E27FC236}">
                <a16:creationId xmlns:a16="http://schemas.microsoft.com/office/drawing/2014/main" id="{B171A7D3-F59A-4755-9248-16AC34CE46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1774" y="806769"/>
            <a:ext cx="46248" cy="40124"/>
          </a:xfrm>
          <a:prstGeom prst="rect">
            <a:avLst/>
          </a:prstGeom>
        </p:spPr>
      </p:pic>
      <p:pic>
        <p:nvPicPr>
          <p:cNvPr id="825" name="Image 764" descr="preencoded.png">
            <a:extLst>
              <a:ext uri="{FF2B5EF4-FFF2-40B4-BE49-F238E27FC236}">
                <a16:creationId xmlns:a16="http://schemas.microsoft.com/office/drawing/2014/main" id="{AFF95AFB-94B6-4351-850B-0FCAEB3FED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6295" y="204788"/>
            <a:ext cx="305823" cy="282072"/>
          </a:xfrm>
          <a:prstGeom prst="rect">
            <a:avLst/>
          </a:prstGeom>
        </p:spPr>
      </p:pic>
      <p:pic>
        <p:nvPicPr>
          <p:cNvPr id="826" name="Image 765" descr="preencoded.png">
            <a:extLst>
              <a:ext uri="{FF2B5EF4-FFF2-40B4-BE49-F238E27FC236}">
                <a16:creationId xmlns:a16="http://schemas.microsoft.com/office/drawing/2014/main" id="{D9D60C55-B1AE-4666-82FE-5A60252807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827" name="Image 766" descr="preencoded.png">
            <a:extLst>
              <a:ext uri="{FF2B5EF4-FFF2-40B4-BE49-F238E27FC236}">
                <a16:creationId xmlns:a16="http://schemas.microsoft.com/office/drawing/2014/main" id="{69B39404-C4FB-488E-9550-BD3CA489BA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9137" y="715221"/>
            <a:ext cx="10939" cy="35693"/>
          </a:xfrm>
          <a:prstGeom prst="rect">
            <a:avLst/>
          </a:prstGeom>
        </p:spPr>
      </p:pic>
      <p:pic>
        <p:nvPicPr>
          <p:cNvPr id="828" name="Image 767" descr="preencoded.png">
            <a:extLst>
              <a:ext uri="{FF2B5EF4-FFF2-40B4-BE49-F238E27FC236}">
                <a16:creationId xmlns:a16="http://schemas.microsoft.com/office/drawing/2014/main" id="{6B6A5AE0-4945-4934-B142-D83F703ECB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6009" y="714564"/>
            <a:ext cx="24119" cy="36863"/>
          </a:xfrm>
          <a:prstGeom prst="rect">
            <a:avLst/>
          </a:prstGeom>
        </p:spPr>
      </p:pic>
      <p:pic>
        <p:nvPicPr>
          <p:cNvPr id="829" name="Image 768" descr="preencoded.png">
            <a:extLst>
              <a:ext uri="{FF2B5EF4-FFF2-40B4-BE49-F238E27FC236}">
                <a16:creationId xmlns:a16="http://schemas.microsoft.com/office/drawing/2014/main" id="{E545E621-9719-404A-B68A-4E0EBD745CA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6820" y="714564"/>
            <a:ext cx="24119" cy="36272"/>
          </a:xfrm>
          <a:prstGeom prst="rect">
            <a:avLst/>
          </a:prstGeom>
        </p:spPr>
      </p:pic>
      <p:pic>
        <p:nvPicPr>
          <p:cNvPr id="830" name="Image 769" descr="preencoded.png">
            <a:extLst>
              <a:ext uri="{FF2B5EF4-FFF2-40B4-BE49-F238E27FC236}">
                <a16:creationId xmlns:a16="http://schemas.microsoft.com/office/drawing/2014/main" id="{58947011-444B-4FF3-8C83-7C5DCD7EBD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5842" y="816598"/>
            <a:ext cx="41337" cy="40653"/>
          </a:xfrm>
          <a:prstGeom prst="rect">
            <a:avLst/>
          </a:prstGeom>
        </p:spPr>
      </p:pic>
      <p:pic>
        <p:nvPicPr>
          <p:cNvPr id="831" name="Image 770" descr="preencoded.png">
            <a:extLst>
              <a:ext uri="{FF2B5EF4-FFF2-40B4-BE49-F238E27FC236}">
                <a16:creationId xmlns:a16="http://schemas.microsoft.com/office/drawing/2014/main" id="{97CDCAED-E252-4A0E-AC43-7A560098E5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6046" y="748324"/>
            <a:ext cx="41263" cy="41586"/>
          </a:xfrm>
          <a:prstGeom prst="rect">
            <a:avLst/>
          </a:prstGeom>
        </p:spPr>
      </p:pic>
      <p:pic>
        <p:nvPicPr>
          <p:cNvPr id="832" name="Image 771" descr="preencoded.png">
            <a:extLst>
              <a:ext uri="{FF2B5EF4-FFF2-40B4-BE49-F238E27FC236}">
                <a16:creationId xmlns:a16="http://schemas.microsoft.com/office/drawing/2014/main" id="{8C08F978-BEAC-41D9-AF14-A9D6012F9C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69086" y="781135"/>
            <a:ext cx="41049" cy="41203"/>
          </a:xfrm>
          <a:prstGeom prst="rect">
            <a:avLst/>
          </a:prstGeom>
        </p:spPr>
      </p:pic>
      <p:pic>
        <p:nvPicPr>
          <p:cNvPr id="833" name="Image 772" descr="preencoded.png">
            <a:extLst>
              <a:ext uri="{FF2B5EF4-FFF2-40B4-BE49-F238E27FC236}">
                <a16:creationId xmlns:a16="http://schemas.microsoft.com/office/drawing/2014/main" id="{AB96C0F7-2AAF-4F17-A589-C3C1852CA78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11751" y="744485"/>
            <a:ext cx="47718" cy="45588"/>
          </a:xfrm>
          <a:prstGeom prst="rect">
            <a:avLst/>
          </a:prstGeom>
        </p:spPr>
      </p:pic>
      <p:pic>
        <p:nvPicPr>
          <p:cNvPr id="834" name="Image 773" descr="preencoded.png">
            <a:extLst>
              <a:ext uri="{FF2B5EF4-FFF2-40B4-BE49-F238E27FC236}">
                <a16:creationId xmlns:a16="http://schemas.microsoft.com/office/drawing/2014/main" id="{555032D5-3694-48A3-8A1B-6DD6884D670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835" name="Image 774" descr="preencoded.png">
            <a:extLst>
              <a:ext uri="{FF2B5EF4-FFF2-40B4-BE49-F238E27FC236}">
                <a16:creationId xmlns:a16="http://schemas.microsoft.com/office/drawing/2014/main" id="{800AA14D-7913-4929-B140-4DD740039AE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99726" y="795725"/>
            <a:ext cx="46741" cy="49778"/>
          </a:xfrm>
          <a:prstGeom prst="rect">
            <a:avLst/>
          </a:prstGeom>
        </p:spPr>
      </p:pic>
      <p:pic>
        <p:nvPicPr>
          <p:cNvPr id="836" name="Image 775" descr="preencoded.png">
            <a:extLst>
              <a:ext uri="{FF2B5EF4-FFF2-40B4-BE49-F238E27FC236}">
                <a16:creationId xmlns:a16="http://schemas.microsoft.com/office/drawing/2014/main" id="{D6A765DE-96D4-49BE-9E1B-EDB3E04B602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11722" y="711116"/>
            <a:ext cx="43672" cy="35563"/>
          </a:xfrm>
          <a:prstGeom prst="rect">
            <a:avLst/>
          </a:prstGeom>
        </p:spPr>
      </p:pic>
      <p:pic>
        <p:nvPicPr>
          <p:cNvPr id="837" name="Image 776" descr="preencoded.png">
            <a:extLst>
              <a:ext uri="{FF2B5EF4-FFF2-40B4-BE49-F238E27FC236}">
                <a16:creationId xmlns:a16="http://schemas.microsoft.com/office/drawing/2014/main" id="{4072890C-E022-4F29-82D1-FF3BFE0C73C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838" name="Image 777" descr="preencoded.png">
            <a:extLst>
              <a:ext uri="{FF2B5EF4-FFF2-40B4-BE49-F238E27FC236}">
                <a16:creationId xmlns:a16="http://schemas.microsoft.com/office/drawing/2014/main" id="{E41E4559-90D4-4EBA-85F9-1E2712C7BBF4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33228" y="710892"/>
            <a:ext cx="46983" cy="49679"/>
          </a:xfrm>
          <a:prstGeom prst="rect">
            <a:avLst/>
          </a:prstGeom>
        </p:spPr>
      </p:pic>
      <p:pic>
        <p:nvPicPr>
          <p:cNvPr id="839" name="Image 778" descr="preencoded.png">
            <a:extLst>
              <a:ext uri="{FF2B5EF4-FFF2-40B4-BE49-F238E27FC236}">
                <a16:creationId xmlns:a16="http://schemas.microsoft.com/office/drawing/2014/main" id="{CEBA8C0C-39EC-4F32-ADBD-C0919D49E0F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840" name="Text 0">
            <a:extLst>
              <a:ext uri="{FF2B5EF4-FFF2-40B4-BE49-F238E27FC236}">
                <a16:creationId xmlns:a16="http://schemas.microsoft.com/office/drawing/2014/main" id="{C4CD4C66-6908-4459-853A-DDC33BAA52E8}"/>
              </a:ext>
            </a:extLst>
          </p:cNvPr>
          <p:cNvSpPr/>
          <p:nvPr/>
        </p:nvSpPr>
        <p:spPr>
          <a:xfrm>
            <a:off x="430848" y="2881313"/>
            <a:ext cx="4324350" cy="4191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1645"/>
              </a:lnSpc>
            </a:pPr>
            <a:r>
              <a:rPr lang="en-US" sz="14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ТЕЛЕГРАМ-КАНАЛ</a:t>
            </a:r>
            <a:endParaRPr lang="ru-RU" sz="1400" b="1" dirty="0">
              <a:solidFill>
                <a:srgbClr val="FFFFFF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  <a:p>
            <a:pPr algn="ctr">
              <a:lnSpc>
                <a:spcPts val="1645"/>
              </a:lnSpc>
            </a:pPr>
            <a:r>
              <a:rPr lang="ru-RU" sz="14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ДОРПРОФЖЕЛ </a:t>
            </a:r>
            <a:endParaRPr lang="en-US" sz="1400" b="1" dirty="0">
              <a:solidFill>
                <a:srgbClr val="FFFFFF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</p:txBody>
      </p:sp>
      <p:sp>
        <p:nvSpPr>
          <p:cNvPr id="841" name="Text 1">
            <a:extLst>
              <a:ext uri="{FF2B5EF4-FFF2-40B4-BE49-F238E27FC236}">
                <a16:creationId xmlns:a16="http://schemas.microsoft.com/office/drawing/2014/main" id="{C1AF9403-7DB4-4DB2-8B89-F5115D0A6408}"/>
              </a:ext>
            </a:extLst>
          </p:cNvPr>
          <p:cNvSpPr/>
          <p:nvPr/>
        </p:nvSpPr>
        <p:spPr>
          <a:xfrm>
            <a:off x="5198745" y="2838450"/>
            <a:ext cx="2728913" cy="4191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35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ЛИЧНЫЙ КАБИНЕТ ЧЛЕНА РОСПРОФЖЕЛ</a:t>
            </a:r>
            <a:endParaRPr lang="en-US" sz="1350" dirty="0"/>
          </a:p>
        </p:txBody>
      </p:sp>
      <p:sp>
        <p:nvSpPr>
          <p:cNvPr id="842" name="Text 2">
            <a:extLst>
              <a:ext uri="{FF2B5EF4-FFF2-40B4-BE49-F238E27FC236}">
                <a16:creationId xmlns:a16="http://schemas.microsoft.com/office/drawing/2014/main" id="{20CFC4A4-CBED-475A-9A64-0EA0068BB3FF}"/>
              </a:ext>
            </a:extLst>
          </p:cNvPr>
          <p:cNvSpPr/>
          <p:nvPr/>
        </p:nvSpPr>
        <p:spPr>
          <a:xfrm>
            <a:off x="66675" y="4805363"/>
            <a:ext cx="9010650" cy="1857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1465"/>
              </a:lnSpc>
              <a:buNone/>
            </a:pP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САЙТ</a:t>
            </a:r>
            <a:r>
              <a:rPr lang="ru-RU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ДОРПРОФЖЕЛ</a:t>
            </a: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: </a:t>
            </a:r>
            <a:r>
              <a:rPr lang="en-US" sz="1200" b="1" u="sng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http://10</a:t>
            </a:r>
            <a:r>
              <a:rPr lang="ru-RU" sz="1200" b="1" u="sng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.51.5.194:8003</a:t>
            </a:r>
            <a:r>
              <a:rPr lang="en-US" sz="1200" b="1" u="sng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/</a:t>
            </a: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</a:t>
            </a:r>
            <a:r>
              <a:rPr lang="ru-RU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         </a:t>
            </a: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   </a:t>
            </a:r>
            <a:r>
              <a:rPr lang="ru-RU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          </a:t>
            </a: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ТЕЛЕГРАМ-КАНАЛ: @dprofSKZD​</a:t>
            </a:r>
            <a:endParaRPr lang="en-US" sz="1200" dirty="0"/>
          </a:p>
        </p:txBody>
      </p:sp>
      <p:sp>
        <p:nvSpPr>
          <p:cNvPr id="843" name="Text 3">
            <a:extLst>
              <a:ext uri="{FF2B5EF4-FFF2-40B4-BE49-F238E27FC236}">
                <a16:creationId xmlns:a16="http://schemas.microsoft.com/office/drawing/2014/main" id="{B9611AC6-1A0B-46D8-A681-D01C08DBC136}"/>
              </a:ext>
            </a:extLst>
          </p:cNvPr>
          <p:cNvSpPr/>
          <p:nvPr/>
        </p:nvSpPr>
        <p:spPr>
          <a:xfrm>
            <a:off x="337503" y="833120"/>
            <a:ext cx="8543925" cy="148590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48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ВСТУПАЙ В ПРОФСОЮЗ​</a:t>
            </a:r>
          </a:p>
          <a:p>
            <a:pPr marL="0" indent="0" algn="ctr">
              <a:lnSpc>
                <a:spcPts val="5850"/>
              </a:lnSpc>
              <a:buNone/>
            </a:pPr>
            <a:r>
              <a:rPr lang="en-US" sz="48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ПРЯМО СЕЙЧАС!​</a:t>
            </a:r>
            <a:endParaRPr lang="en-US" sz="4800" dirty="0"/>
          </a:p>
        </p:txBody>
      </p:sp>
      <p:sp>
        <p:nvSpPr>
          <p:cNvPr id="844" name="Text 4">
            <a:extLst>
              <a:ext uri="{FF2B5EF4-FFF2-40B4-BE49-F238E27FC236}">
                <a16:creationId xmlns:a16="http://schemas.microsoft.com/office/drawing/2014/main" id="{0E480F39-12A0-47DC-8D2C-3FBEDD9939C1}"/>
              </a:ext>
            </a:extLst>
          </p:cNvPr>
          <p:cNvSpPr/>
          <p:nvPr/>
        </p:nvSpPr>
        <p:spPr>
          <a:xfrm>
            <a:off x="2562225" y="2381250"/>
            <a:ext cx="4476750" cy="2381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545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ТЫ НУЖЕН НАМ, А МЫ НУЖНЫ ТЕБЕ!</a:t>
            </a:r>
            <a:endParaRPr lang="en-US" sz="1545" dirty="0"/>
          </a:p>
        </p:txBody>
      </p:sp>
      <p:sp>
        <p:nvSpPr>
          <p:cNvPr id="845" name="Text 5">
            <a:extLst>
              <a:ext uri="{FF2B5EF4-FFF2-40B4-BE49-F238E27FC236}">
                <a16:creationId xmlns:a16="http://schemas.microsoft.com/office/drawing/2014/main" id="{6BB0F863-2B18-49BB-B3D5-35F62921FDB6}"/>
              </a:ext>
            </a:extLst>
          </p:cNvPr>
          <p:cNvSpPr/>
          <p:nvPr/>
        </p:nvSpPr>
        <p:spPr>
          <a:xfrm>
            <a:off x="2477135" y="262890"/>
            <a:ext cx="4724400" cy="2381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545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СДЕЛАЙ СВОЙ ШАГ К ЛУЧШЕЙ ЖИЗНИ!​</a:t>
            </a:r>
            <a:endParaRPr lang="en-US" sz="1545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7ADDEA-10F9-6063-9A6D-66CD9B5E8C1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13586" y="3368725"/>
            <a:ext cx="1233487" cy="12334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006194-DF6A-7648-3940-09C6B014561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43141" y="3324105"/>
            <a:ext cx="1309271" cy="130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75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0495" y="-1356360"/>
            <a:ext cx="4392930" cy="6931025"/>
          </a:xfrm>
          <a:prstGeom prst="rect">
            <a:avLst/>
          </a:prstGeom>
        </p:spPr>
      </p:pic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6550" y="2518716"/>
            <a:ext cx="228196" cy="257178"/>
          </a:xfrm>
          <a:prstGeom prst="rect">
            <a:avLst/>
          </a:prstGeom>
        </p:spPr>
      </p:pic>
      <p:pic>
        <p:nvPicPr>
          <p:cNvPr id="34" name="Image 2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1774" y="806769"/>
            <a:ext cx="46248" cy="40124"/>
          </a:xfrm>
          <a:prstGeom prst="rect">
            <a:avLst/>
          </a:prstGeom>
        </p:spPr>
      </p:pic>
      <p:pic>
        <p:nvPicPr>
          <p:cNvPr id="35" name="Image 2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6295" y="204788"/>
            <a:ext cx="305823" cy="282072"/>
          </a:xfrm>
          <a:prstGeom prst="rect">
            <a:avLst/>
          </a:prstGeom>
        </p:spPr>
      </p:pic>
      <p:pic>
        <p:nvPicPr>
          <p:cNvPr id="36" name="Image 2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37" name="Image 2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9137" y="715221"/>
            <a:ext cx="10939" cy="35693"/>
          </a:xfrm>
          <a:prstGeom prst="rect">
            <a:avLst/>
          </a:prstGeom>
        </p:spPr>
      </p:pic>
      <p:pic>
        <p:nvPicPr>
          <p:cNvPr id="38" name="Image 3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6009" y="714564"/>
            <a:ext cx="24119" cy="36863"/>
          </a:xfrm>
          <a:prstGeom prst="rect">
            <a:avLst/>
          </a:prstGeom>
        </p:spPr>
      </p:pic>
      <p:pic>
        <p:nvPicPr>
          <p:cNvPr id="39" name="Image 3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6820" y="714564"/>
            <a:ext cx="24119" cy="36272"/>
          </a:xfrm>
          <a:prstGeom prst="rect">
            <a:avLst/>
          </a:prstGeom>
        </p:spPr>
      </p:pic>
      <p:pic>
        <p:nvPicPr>
          <p:cNvPr id="40" name="Image 3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5842" y="816598"/>
            <a:ext cx="41337" cy="40653"/>
          </a:xfrm>
          <a:prstGeom prst="rect">
            <a:avLst/>
          </a:prstGeom>
        </p:spPr>
      </p:pic>
      <p:pic>
        <p:nvPicPr>
          <p:cNvPr id="41" name="Image 3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6046" y="748324"/>
            <a:ext cx="41263" cy="41586"/>
          </a:xfrm>
          <a:prstGeom prst="rect">
            <a:avLst/>
          </a:prstGeom>
        </p:spPr>
      </p:pic>
      <p:pic>
        <p:nvPicPr>
          <p:cNvPr id="42" name="Image 3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69086" y="781135"/>
            <a:ext cx="41049" cy="41203"/>
          </a:xfrm>
          <a:prstGeom prst="rect">
            <a:avLst/>
          </a:prstGeom>
        </p:spPr>
      </p:pic>
      <p:pic>
        <p:nvPicPr>
          <p:cNvPr id="43" name="Image 3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11751" y="744485"/>
            <a:ext cx="47718" cy="45588"/>
          </a:xfrm>
          <a:prstGeom prst="rect">
            <a:avLst/>
          </a:prstGeom>
        </p:spPr>
      </p:pic>
      <p:pic>
        <p:nvPicPr>
          <p:cNvPr id="44" name="Image 3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45" name="Image 3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99726" y="795725"/>
            <a:ext cx="46741" cy="49778"/>
          </a:xfrm>
          <a:prstGeom prst="rect">
            <a:avLst/>
          </a:prstGeom>
        </p:spPr>
      </p:pic>
      <p:pic>
        <p:nvPicPr>
          <p:cNvPr id="46" name="Image 3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11722" y="711116"/>
            <a:ext cx="43672" cy="35563"/>
          </a:xfrm>
          <a:prstGeom prst="rect">
            <a:avLst/>
          </a:prstGeom>
        </p:spPr>
      </p:pic>
      <p:pic>
        <p:nvPicPr>
          <p:cNvPr id="47" name="Image 3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48" name="Image 4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33228" y="710892"/>
            <a:ext cx="46983" cy="49679"/>
          </a:xfrm>
          <a:prstGeom prst="rect">
            <a:avLst/>
          </a:prstGeom>
        </p:spPr>
      </p:pic>
      <p:pic>
        <p:nvPicPr>
          <p:cNvPr id="49" name="Image 4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63" name="Text 3">
            <a:extLst>
              <a:ext uri="{FF2B5EF4-FFF2-40B4-BE49-F238E27FC236}">
                <a16:creationId xmlns:a16="http://schemas.microsoft.com/office/drawing/2014/main" id="{31902248-8373-492F-874F-0952DED920CD}"/>
              </a:ext>
            </a:extLst>
          </p:cNvPr>
          <p:cNvSpPr/>
          <p:nvPr/>
        </p:nvSpPr>
        <p:spPr>
          <a:xfrm>
            <a:off x="45685" y="-45284"/>
            <a:ext cx="8543925" cy="66152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ctr">
              <a:lnSpc>
                <a:spcPts val="5850"/>
              </a:lnSpc>
              <a:buNone/>
            </a:pPr>
            <a:r>
              <a:rPr lang="ru-RU" sz="2800" b="1" dirty="0">
                <a:solidFill>
                  <a:srgbClr val="C60C30"/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ПРОФСОЮЗ В ЛИЦАХ!</a:t>
            </a:r>
            <a:endParaRPr lang="en-US" sz="2800" dirty="0">
              <a:solidFill>
                <a:srgbClr val="C60C30"/>
              </a:solidFill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A66B1139-F74D-4F1F-9057-395A8DDE03B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23039" y="1099127"/>
            <a:ext cx="2004303" cy="2000798"/>
          </a:xfrm>
          <a:prstGeom prst="rect">
            <a:avLst/>
          </a:prstGeom>
        </p:spPr>
      </p:pic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5B6468FF-9D7F-42EB-9484-B805BE37AAC8}"/>
              </a:ext>
            </a:extLst>
          </p:cNvPr>
          <p:cNvGrpSpPr/>
          <p:nvPr/>
        </p:nvGrpSpPr>
        <p:grpSpPr>
          <a:xfrm>
            <a:off x="153034" y="3165692"/>
            <a:ext cx="4566252" cy="1792876"/>
            <a:chOff x="153034" y="2967572"/>
            <a:chExt cx="4566252" cy="1792876"/>
          </a:xfrm>
        </p:grpSpPr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1226D270-4D3D-4590-B836-7BDD83EF885B}"/>
                </a:ext>
              </a:extLst>
            </p:cNvPr>
            <p:cNvSpPr/>
            <p:nvPr/>
          </p:nvSpPr>
          <p:spPr>
            <a:xfrm>
              <a:off x="153034" y="3904996"/>
              <a:ext cx="4566252" cy="6851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sz="1200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Руководитель Краснодарского регионального отделения – председатель ППО Тер-2 (пишем свой регион)</a:t>
              </a:r>
              <a:endParaRPr lang="ru-RU" sz="1200" b="1" dirty="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82DF317A-D77C-48DD-BA27-2298EF8ED502}"/>
                </a:ext>
              </a:extLst>
            </p:cNvPr>
            <p:cNvSpPr/>
            <p:nvPr/>
          </p:nvSpPr>
          <p:spPr>
            <a:xfrm>
              <a:off x="715490" y="2967572"/>
              <a:ext cx="2819401" cy="964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Иванов </a:t>
              </a:r>
            </a:p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 </a:t>
              </a:r>
            </a:p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Иванович</a:t>
              </a:r>
              <a:endParaRPr lang="ru-RU" b="1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53C3BCBD-D734-4FF8-8FD1-21A9276479A2}"/>
                </a:ext>
              </a:extLst>
            </p:cNvPr>
            <p:cNvSpPr/>
            <p:nvPr/>
          </p:nvSpPr>
          <p:spPr>
            <a:xfrm>
              <a:off x="890043" y="4481846"/>
              <a:ext cx="2879644" cy="2786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sz="1200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тел. +7 (999) 999-99-99</a:t>
              </a:r>
              <a:endParaRPr lang="ru-RU" sz="1200" b="1" dirty="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CA3F2237-6063-45A6-8404-04FDCD56687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689291" y="1099127"/>
            <a:ext cx="2004303" cy="2000798"/>
          </a:xfrm>
          <a:prstGeom prst="rect">
            <a:avLst/>
          </a:prstGeom>
        </p:spPr>
      </p:pic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F23DCDF8-CEF9-4816-892E-64BA7C4D622F}"/>
              </a:ext>
            </a:extLst>
          </p:cNvPr>
          <p:cNvGrpSpPr/>
          <p:nvPr/>
        </p:nvGrpSpPr>
        <p:grpSpPr>
          <a:xfrm>
            <a:off x="5018716" y="3192621"/>
            <a:ext cx="3345453" cy="1657034"/>
            <a:chOff x="452464" y="2967572"/>
            <a:chExt cx="3345453" cy="1657034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8CDA1763-6BF1-4BD2-BBCA-23D10F7DA44B}"/>
                </a:ext>
              </a:extLst>
            </p:cNvPr>
            <p:cNvSpPr/>
            <p:nvPr/>
          </p:nvSpPr>
          <p:spPr>
            <a:xfrm>
              <a:off x="452464" y="3984185"/>
              <a:ext cx="3345453" cy="3096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sz="1400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Председатель </a:t>
              </a:r>
              <a:r>
                <a:rPr lang="ru-RU" sz="1400" b="1" dirty="0">
                  <a:latin typeface="Montserrat" panose="00000500000000000000" pitchFamily="2" charset="-52"/>
                  <a:cs typeface="Times New Roman" panose="02020603050405020304" pitchFamily="18" charset="0"/>
                </a:rPr>
                <a:t>ППО ?????</a:t>
              </a:r>
            </a:p>
          </p:txBody>
        </p:sp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9378ECE1-3C9B-469F-9D9B-2C52157D1787}"/>
                </a:ext>
              </a:extLst>
            </p:cNvPr>
            <p:cNvSpPr/>
            <p:nvPr/>
          </p:nvSpPr>
          <p:spPr>
            <a:xfrm>
              <a:off x="715490" y="2967572"/>
              <a:ext cx="2819401" cy="9644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Иванов </a:t>
              </a:r>
            </a:p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 </a:t>
              </a:r>
            </a:p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Иванович</a:t>
              </a:r>
              <a:endParaRPr lang="ru-RU" b="1" dirty="0">
                <a:effectLst/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E4BFBDDA-3ECA-4705-B429-782E5108F54A}"/>
                </a:ext>
              </a:extLst>
            </p:cNvPr>
            <p:cNvSpPr/>
            <p:nvPr/>
          </p:nvSpPr>
          <p:spPr>
            <a:xfrm>
              <a:off x="685368" y="4346004"/>
              <a:ext cx="2879644" cy="2786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ru-RU" sz="1200" b="1" dirty="0">
                  <a:latin typeface="Montserrat" panose="00000500000000000000" pitchFamily="2" charset="-52"/>
                  <a:ea typeface="Times New Roman" panose="02020603050405020304" pitchFamily="18" charset="0"/>
                  <a:cs typeface="Times New Roman" panose="02020603050405020304" pitchFamily="18" charset="0"/>
                </a:rPr>
                <a:t>тел. +7 (999) 999-99-99</a:t>
              </a:r>
              <a:endParaRPr lang="ru-RU" sz="1200" b="1" dirty="0">
                <a:latin typeface="Montserrat" panose="00000500000000000000" pitchFamily="2" charset="-52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Рисунок 4" descr="Изображение выглядит как Графика, графический дизайн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1DB435C-396B-3D7A-485B-F7C0EA7139F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200713" y="2415011"/>
            <a:ext cx="985762" cy="985762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9B116C2C-0697-D0F0-BE39-E03E1E071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9149" y="2803447"/>
            <a:ext cx="208889" cy="20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Графика, графический дизайн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6AADD5A-7545-6B08-6C38-F30F25C2CCE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33384" y="2405604"/>
            <a:ext cx="985762" cy="985762"/>
          </a:xfrm>
          <a:prstGeom prst="rect">
            <a:avLst/>
          </a:prstGeom>
        </p:spPr>
      </p:pic>
      <p:pic>
        <p:nvPicPr>
          <p:cNvPr id="7" name="Picture 2" descr="Picture background">
            <a:extLst>
              <a:ext uri="{FF2B5EF4-FFF2-40B4-BE49-F238E27FC236}">
                <a16:creationId xmlns:a16="http://schemas.microsoft.com/office/drawing/2014/main" id="{CD20C38B-9D7C-A5AB-7F43-517FBD9E5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820" y="2794040"/>
            <a:ext cx="208889" cy="20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4716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0C3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ACD37D-D12F-AA8C-8148-A16C49B4F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141B5A2B-A628-C4F7-C9A2-DDD43CC9B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585" y="1381578"/>
            <a:ext cx="4284994" cy="4829215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5755BE63-E3B8-9195-0B6E-312ED9ED7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495" y="-1356360"/>
            <a:ext cx="4392930" cy="6951980"/>
          </a:xfrm>
          <a:prstGeom prst="rect">
            <a:avLst/>
          </a:prstGeom>
        </p:spPr>
      </p:pic>
      <p:pic>
        <p:nvPicPr>
          <p:cNvPr id="34" name="Image 0" descr="preencoded.png">
            <a:extLst>
              <a:ext uri="{FF2B5EF4-FFF2-40B4-BE49-F238E27FC236}">
                <a16:creationId xmlns:a16="http://schemas.microsoft.com/office/drawing/2014/main" id="{BA506634-F835-127C-7C50-4395D6025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3585" y="1381578"/>
            <a:ext cx="4284994" cy="4829215"/>
          </a:xfrm>
          <a:prstGeom prst="rect">
            <a:avLst/>
          </a:prstGeom>
        </p:spPr>
      </p:pic>
      <p:pic>
        <p:nvPicPr>
          <p:cNvPr id="35" name="Image 1" descr="preencoded.png">
            <a:extLst>
              <a:ext uri="{FF2B5EF4-FFF2-40B4-BE49-F238E27FC236}">
                <a16:creationId xmlns:a16="http://schemas.microsoft.com/office/drawing/2014/main" id="{58BD2174-9AEB-F138-A3D4-A4C079517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20495" y="-1356360"/>
            <a:ext cx="4392930" cy="6951980"/>
          </a:xfrm>
          <a:prstGeom prst="rect">
            <a:avLst/>
          </a:prstGeom>
        </p:spPr>
      </p:pic>
      <p:pic>
        <p:nvPicPr>
          <p:cNvPr id="824" name="Image 763" descr="preencoded.png">
            <a:extLst>
              <a:ext uri="{FF2B5EF4-FFF2-40B4-BE49-F238E27FC236}">
                <a16:creationId xmlns:a16="http://schemas.microsoft.com/office/drawing/2014/main" id="{6ED9EF92-1EDE-570F-8CD1-285863466E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1774" y="806769"/>
            <a:ext cx="46248" cy="40124"/>
          </a:xfrm>
          <a:prstGeom prst="rect">
            <a:avLst/>
          </a:prstGeom>
        </p:spPr>
      </p:pic>
      <p:pic>
        <p:nvPicPr>
          <p:cNvPr id="825" name="Image 764" descr="preencoded.png">
            <a:extLst>
              <a:ext uri="{FF2B5EF4-FFF2-40B4-BE49-F238E27FC236}">
                <a16:creationId xmlns:a16="http://schemas.microsoft.com/office/drawing/2014/main" id="{8EC21A3D-59D2-AA72-9ED4-126471EA1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6295" y="204788"/>
            <a:ext cx="305823" cy="282072"/>
          </a:xfrm>
          <a:prstGeom prst="rect">
            <a:avLst/>
          </a:prstGeom>
        </p:spPr>
      </p:pic>
      <p:pic>
        <p:nvPicPr>
          <p:cNvPr id="826" name="Image 765" descr="preencoded.png">
            <a:extLst>
              <a:ext uri="{FF2B5EF4-FFF2-40B4-BE49-F238E27FC236}">
                <a16:creationId xmlns:a16="http://schemas.microsoft.com/office/drawing/2014/main" id="{64A6D1A9-85F8-EE9D-72CF-928EB35896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4630" y="715221"/>
            <a:ext cx="23003" cy="36278"/>
          </a:xfrm>
          <a:prstGeom prst="rect">
            <a:avLst/>
          </a:prstGeom>
        </p:spPr>
      </p:pic>
      <p:pic>
        <p:nvPicPr>
          <p:cNvPr id="827" name="Image 766" descr="preencoded.png">
            <a:extLst>
              <a:ext uri="{FF2B5EF4-FFF2-40B4-BE49-F238E27FC236}">
                <a16:creationId xmlns:a16="http://schemas.microsoft.com/office/drawing/2014/main" id="{291BA0BD-C388-CD6F-C46F-C39CBB4418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9137" y="715221"/>
            <a:ext cx="10939" cy="35693"/>
          </a:xfrm>
          <a:prstGeom prst="rect">
            <a:avLst/>
          </a:prstGeom>
        </p:spPr>
      </p:pic>
      <p:pic>
        <p:nvPicPr>
          <p:cNvPr id="828" name="Image 767" descr="preencoded.png">
            <a:extLst>
              <a:ext uri="{FF2B5EF4-FFF2-40B4-BE49-F238E27FC236}">
                <a16:creationId xmlns:a16="http://schemas.microsoft.com/office/drawing/2014/main" id="{B62C7920-2344-4C76-42EE-7F887CF183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6009" y="714564"/>
            <a:ext cx="24119" cy="36863"/>
          </a:xfrm>
          <a:prstGeom prst="rect">
            <a:avLst/>
          </a:prstGeom>
        </p:spPr>
      </p:pic>
      <p:pic>
        <p:nvPicPr>
          <p:cNvPr id="829" name="Image 768" descr="preencoded.png">
            <a:extLst>
              <a:ext uri="{FF2B5EF4-FFF2-40B4-BE49-F238E27FC236}">
                <a16:creationId xmlns:a16="http://schemas.microsoft.com/office/drawing/2014/main" id="{1FA613BB-2474-1E05-3156-3073119165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6820" y="714564"/>
            <a:ext cx="24119" cy="36272"/>
          </a:xfrm>
          <a:prstGeom prst="rect">
            <a:avLst/>
          </a:prstGeom>
        </p:spPr>
      </p:pic>
      <p:pic>
        <p:nvPicPr>
          <p:cNvPr id="830" name="Image 769" descr="preencoded.png">
            <a:extLst>
              <a:ext uri="{FF2B5EF4-FFF2-40B4-BE49-F238E27FC236}">
                <a16:creationId xmlns:a16="http://schemas.microsoft.com/office/drawing/2014/main" id="{C223D9A9-6931-61B0-0A55-6F07A6EB9F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5842" y="816598"/>
            <a:ext cx="41337" cy="40653"/>
          </a:xfrm>
          <a:prstGeom prst="rect">
            <a:avLst/>
          </a:prstGeom>
        </p:spPr>
      </p:pic>
      <p:pic>
        <p:nvPicPr>
          <p:cNvPr id="831" name="Image 770" descr="preencoded.png">
            <a:extLst>
              <a:ext uri="{FF2B5EF4-FFF2-40B4-BE49-F238E27FC236}">
                <a16:creationId xmlns:a16="http://schemas.microsoft.com/office/drawing/2014/main" id="{B2098A47-22CE-0942-63E3-BEB484BDCC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6046" y="748324"/>
            <a:ext cx="41263" cy="41586"/>
          </a:xfrm>
          <a:prstGeom prst="rect">
            <a:avLst/>
          </a:prstGeom>
        </p:spPr>
      </p:pic>
      <p:pic>
        <p:nvPicPr>
          <p:cNvPr id="832" name="Image 771" descr="preencoded.png">
            <a:extLst>
              <a:ext uri="{FF2B5EF4-FFF2-40B4-BE49-F238E27FC236}">
                <a16:creationId xmlns:a16="http://schemas.microsoft.com/office/drawing/2014/main" id="{CBBDCE05-4D30-0B3C-46A4-D3BB05D8A9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69086" y="781135"/>
            <a:ext cx="41049" cy="41203"/>
          </a:xfrm>
          <a:prstGeom prst="rect">
            <a:avLst/>
          </a:prstGeom>
        </p:spPr>
      </p:pic>
      <p:pic>
        <p:nvPicPr>
          <p:cNvPr id="833" name="Image 772" descr="preencoded.png">
            <a:extLst>
              <a:ext uri="{FF2B5EF4-FFF2-40B4-BE49-F238E27FC236}">
                <a16:creationId xmlns:a16="http://schemas.microsoft.com/office/drawing/2014/main" id="{45E84512-8FF6-88DA-E245-D16DFD4C8A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11751" y="744485"/>
            <a:ext cx="47718" cy="45588"/>
          </a:xfrm>
          <a:prstGeom prst="rect">
            <a:avLst/>
          </a:prstGeom>
        </p:spPr>
      </p:pic>
      <p:pic>
        <p:nvPicPr>
          <p:cNvPr id="834" name="Image 773" descr="preencoded.png">
            <a:extLst>
              <a:ext uri="{FF2B5EF4-FFF2-40B4-BE49-F238E27FC236}">
                <a16:creationId xmlns:a16="http://schemas.microsoft.com/office/drawing/2014/main" id="{560F14AC-C3AE-3058-965C-6F3F653C2D1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767716" y="769253"/>
            <a:ext cx="66731" cy="63917"/>
          </a:xfrm>
          <a:prstGeom prst="rect">
            <a:avLst/>
          </a:prstGeom>
        </p:spPr>
      </p:pic>
      <p:pic>
        <p:nvPicPr>
          <p:cNvPr id="835" name="Image 774" descr="preencoded.png">
            <a:extLst>
              <a:ext uri="{FF2B5EF4-FFF2-40B4-BE49-F238E27FC236}">
                <a16:creationId xmlns:a16="http://schemas.microsoft.com/office/drawing/2014/main" id="{4827F7C8-6F64-3378-119E-E679A773310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599726" y="795725"/>
            <a:ext cx="46741" cy="49778"/>
          </a:xfrm>
          <a:prstGeom prst="rect">
            <a:avLst/>
          </a:prstGeom>
        </p:spPr>
      </p:pic>
      <p:pic>
        <p:nvPicPr>
          <p:cNvPr id="836" name="Image 775" descr="preencoded.png">
            <a:extLst>
              <a:ext uri="{FF2B5EF4-FFF2-40B4-BE49-F238E27FC236}">
                <a16:creationId xmlns:a16="http://schemas.microsoft.com/office/drawing/2014/main" id="{08DF65BD-1E6F-FAA0-00AB-7596D8CCC8E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11722" y="711116"/>
            <a:ext cx="43672" cy="35563"/>
          </a:xfrm>
          <a:prstGeom prst="rect">
            <a:avLst/>
          </a:prstGeom>
        </p:spPr>
      </p:pic>
      <p:pic>
        <p:nvPicPr>
          <p:cNvPr id="837" name="Image 776" descr="preencoded.png">
            <a:extLst>
              <a:ext uri="{FF2B5EF4-FFF2-40B4-BE49-F238E27FC236}">
                <a16:creationId xmlns:a16="http://schemas.microsoft.com/office/drawing/2014/main" id="{81C23E15-AA2E-8F05-782D-F195FE7B496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46040" y="811781"/>
            <a:ext cx="35179" cy="40376"/>
          </a:xfrm>
          <a:prstGeom prst="rect">
            <a:avLst/>
          </a:prstGeom>
        </p:spPr>
      </p:pic>
      <p:pic>
        <p:nvPicPr>
          <p:cNvPr id="838" name="Image 777" descr="preencoded.png">
            <a:extLst>
              <a:ext uri="{FF2B5EF4-FFF2-40B4-BE49-F238E27FC236}">
                <a16:creationId xmlns:a16="http://schemas.microsoft.com/office/drawing/2014/main" id="{42397CDA-00EA-40BC-8350-7CF490CE19C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33228" y="710892"/>
            <a:ext cx="46983" cy="49679"/>
          </a:xfrm>
          <a:prstGeom prst="rect">
            <a:avLst/>
          </a:prstGeom>
        </p:spPr>
      </p:pic>
      <p:pic>
        <p:nvPicPr>
          <p:cNvPr id="839" name="Image 778" descr="preencoded.png">
            <a:extLst>
              <a:ext uri="{FF2B5EF4-FFF2-40B4-BE49-F238E27FC236}">
                <a16:creationId xmlns:a16="http://schemas.microsoft.com/office/drawing/2014/main" id="{63A7946A-F361-133A-53B8-51F995C21B9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62938" y="461952"/>
            <a:ext cx="628650" cy="214896"/>
          </a:xfrm>
          <a:prstGeom prst="rect">
            <a:avLst/>
          </a:prstGeom>
        </p:spPr>
      </p:pic>
      <p:sp>
        <p:nvSpPr>
          <p:cNvPr id="840" name="Text 0">
            <a:extLst>
              <a:ext uri="{FF2B5EF4-FFF2-40B4-BE49-F238E27FC236}">
                <a16:creationId xmlns:a16="http://schemas.microsoft.com/office/drawing/2014/main" id="{D4594599-6D81-BE9C-AC00-9A6067970D8A}"/>
              </a:ext>
            </a:extLst>
          </p:cNvPr>
          <p:cNvSpPr/>
          <p:nvPr/>
        </p:nvSpPr>
        <p:spPr>
          <a:xfrm>
            <a:off x="430848" y="2881313"/>
            <a:ext cx="4324350" cy="4191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>
              <a:lnSpc>
                <a:spcPts val="1645"/>
              </a:lnSpc>
            </a:pPr>
            <a:r>
              <a:rPr lang="en-US" sz="14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ТЕЛЕГРАМ-КАНАЛ</a:t>
            </a:r>
            <a:endParaRPr lang="ru-RU" sz="1400" b="1" dirty="0">
              <a:solidFill>
                <a:srgbClr val="FFFFFF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  <a:p>
            <a:pPr algn="ctr">
              <a:lnSpc>
                <a:spcPts val="1645"/>
              </a:lnSpc>
            </a:pPr>
            <a:r>
              <a:rPr lang="ru-RU" sz="14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РОСПРОФЖЕЛ </a:t>
            </a:r>
            <a:endParaRPr lang="en-US" sz="1400" b="1" dirty="0">
              <a:solidFill>
                <a:srgbClr val="FFFFFF">
                  <a:alpha val="99000"/>
                </a:srgbClr>
              </a:solidFill>
              <a:latin typeface="Montserrat" panose="00000500000000000000" pitchFamily="34" charset="0"/>
              <a:ea typeface="Montserrat" panose="00000500000000000000" pitchFamily="34" charset="-122"/>
              <a:cs typeface="Montserrat" panose="00000500000000000000" pitchFamily="34" charset="-120"/>
            </a:endParaRPr>
          </a:p>
        </p:txBody>
      </p:sp>
      <p:sp>
        <p:nvSpPr>
          <p:cNvPr id="841" name="Text 1">
            <a:extLst>
              <a:ext uri="{FF2B5EF4-FFF2-40B4-BE49-F238E27FC236}">
                <a16:creationId xmlns:a16="http://schemas.microsoft.com/office/drawing/2014/main" id="{1E66CBCD-96CE-73EF-D710-3FF9CDA9E780}"/>
              </a:ext>
            </a:extLst>
          </p:cNvPr>
          <p:cNvSpPr/>
          <p:nvPr/>
        </p:nvSpPr>
        <p:spPr>
          <a:xfrm>
            <a:off x="5198745" y="2838450"/>
            <a:ext cx="2728913" cy="4191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1645"/>
              </a:lnSpc>
              <a:buNone/>
            </a:pPr>
            <a:r>
              <a:rPr lang="en-US" sz="135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ЛИЧНЫЙ КАБИНЕТ ЧЛЕНА РОСПРОФЖЕЛ</a:t>
            </a:r>
            <a:endParaRPr lang="en-US" sz="1350" dirty="0"/>
          </a:p>
        </p:txBody>
      </p:sp>
      <p:sp>
        <p:nvSpPr>
          <p:cNvPr id="843" name="Text 3">
            <a:extLst>
              <a:ext uri="{FF2B5EF4-FFF2-40B4-BE49-F238E27FC236}">
                <a16:creationId xmlns:a16="http://schemas.microsoft.com/office/drawing/2014/main" id="{B7704154-5737-19D2-55C7-A6B3AE13C778}"/>
              </a:ext>
            </a:extLst>
          </p:cNvPr>
          <p:cNvSpPr/>
          <p:nvPr/>
        </p:nvSpPr>
        <p:spPr>
          <a:xfrm>
            <a:off x="337503" y="833120"/>
            <a:ext cx="8543925" cy="1485900"/>
          </a:xfrm>
          <a:prstGeom prst="rect">
            <a:avLst/>
          </a:prstGeom>
          <a:noFill/>
        </p:spPr>
        <p:txBody>
          <a:bodyPr wrap="square" rtlCol="0" anchor="ctr" anchorCtr="0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48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ВСТУПАЙ В ПРОФСОЮЗ​</a:t>
            </a:r>
          </a:p>
          <a:p>
            <a:pPr marL="0" indent="0" algn="ctr">
              <a:lnSpc>
                <a:spcPts val="5850"/>
              </a:lnSpc>
              <a:buNone/>
            </a:pPr>
            <a:r>
              <a:rPr lang="en-US" sz="48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ПРЯМО СЕЙЧАС!​</a:t>
            </a:r>
            <a:endParaRPr lang="en-US" sz="4800" dirty="0"/>
          </a:p>
        </p:txBody>
      </p:sp>
      <p:sp>
        <p:nvSpPr>
          <p:cNvPr id="844" name="Text 4">
            <a:extLst>
              <a:ext uri="{FF2B5EF4-FFF2-40B4-BE49-F238E27FC236}">
                <a16:creationId xmlns:a16="http://schemas.microsoft.com/office/drawing/2014/main" id="{410760B0-7490-B0A5-FE39-349DB1EF3983}"/>
              </a:ext>
            </a:extLst>
          </p:cNvPr>
          <p:cNvSpPr/>
          <p:nvPr/>
        </p:nvSpPr>
        <p:spPr>
          <a:xfrm>
            <a:off x="2562225" y="2381250"/>
            <a:ext cx="4476750" cy="2381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545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ТЫ НУЖЕН НАМ, А МЫ НУЖНЫ ТЕБЕ!</a:t>
            </a:r>
            <a:endParaRPr lang="en-US" sz="1545" dirty="0"/>
          </a:p>
        </p:txBody>
      </p:sp>
      <p:sp>
        <p:nvSpPr>
          <p:cNvPr id="845" name="Text 5">
            <a:extLst>
              <a:ext uri="{FF2B5EF4-FFF2-40B4-BE49-F238E27FC236}">
                <a16:creationId xmlns:a16="http://schemas.microsoft.com/office/drawing/2014/main" id="{83AE0C20-7CFB-AE33-3596-7E82B19BDD79}"/>
              </a:ext>
            </a:extLst>
          </p:cNvPr>
          <p:cNvSpPr/>
          <p:nvPr/>
        </p:nvSpPr>
        <p:spPr>
          <a:xfrm>
            <a:off x="2477135" y="262890"/>
            <a:ext cx="4724400" cy="2381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l">
              <a:lnSpc>
                <a:spcPts val="1885"/>
              </a:lnSpc>
              <a:buNone/>
            </a:pPr>
            <a:r>
              <a:rPr lang="en-US" sz="1545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СДЕЛАЙ СВОЙ ШАГ К ЛУЧШЕЙ ЖИЗНИ!​</a:t>
            </a:r>
            <a:endParaRPr lang="en-US" sz="1545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005884-F754-753F-0572-7759D5D642F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049610" y="3399140"/>
            <a:ext cx="1159200" cy="11592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86824E-6898-F2B6-EDF8-750E6C85E87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999960" y="3399140"/>
            <a:ext cx="1160715" cy="1159571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1E3E1645-1E18-D76A-A214-92C087A77E65}"/>
              </a:ext>
            </a:extLst>
          </p:cNvPr>
          <p:cNvSpPr/>
          <p:nvPr/>
        </p:nvSpPr>
        <p:spPr>
          <a:xfrm>
            <a:off x="66675" y="4752974"/>
            <a:ext cx="9010650" cy="18573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ctr">
              <a:lnSpc>
                <a:spcPts val="1465"/>
              </a:lnSpc>
              <a:buNone/>
            </a:pP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САЙТ: </a:t>
            </a:r>
            <a:r>
              <a:rPr lang="en-US" sz="1200" b="1" u="sng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HTTPS://ROSPROFZHEL.RU/</a:t>
            </a:r>
            <a:r>
              <a:rPr lang="en-US" sz="1200" b="1" dirty="0">
                <a:solidFill>
                  <a:srgbClr val="FFFFFF">
                    <a:alpha val="99000"/>
                  </a:srgbClr>
                </a:solidFill>
                <a:latin typeface="Montserrat" panose="00000500000000000000" pitchFamily="34" charset="0"/>
                <a:ea typeface="Montserrat" panose="00000500000000000000" pitchFamily="34" charset="-122"/>
                <a:cs typeface="Montserrat" panose="00000500000000000000" pitchFamily="34" charset="-120"/>
              </a:rPr>
              <a:t> | ТЕЛЕФОН: 8 (499)262-58-73 | ТЕЛЕГРАМ-КАНАЛ: @ROSPROFZHEL_RZD​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11486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2142</TotalTime>
  <Words>870</Words>
  <Application>Microsoft Office PowerPoint</Application>
  <PresentationFormat>Экран (16:9)</PresentationFormat>
  <Paragraphs>162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PROFKOM</cp:lastModifiedBy>
  <cp:revision>50</cp:revision>
  <dcterms:created xsi:type="dcterms:W3CDTF">2025-10-31T18:22:00Z</dcterms:created>
  <dcterms:modified xsi:type="dcterms:W3CDTF">2025-11-26T12:19:51Z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2B428885128F488E8730ADD8DBAAF0B2_12</vt:lpwstr>
  </property>
  <property fmtid="{D5CDD505-2E9C-101B-9397-08002B2CF9AE}" pid="3" name="KSOProductBuildVer">
    <vt:lpwstr>1049-12.2.0.21546</vt:lpwstr>
  </property>
</Properties>
</file>